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7" r:id="rId3"/>
    <p:sldId id="334" r:id="rId4"/>
    <p:sldId id="335" r:id="rId5"/>
    <p:sldId id="338" r:id="rId6"/>
    <p:sldId id="337" r:id="rId7"/>
    <p:sldId id="361" r:id="rId8"/>
    <p:sldId id="279" r:id="rId9"/>
    <p:sldId id="343" r:id="rId10"/>
    <p:sldId id="341" r:id="rId11"/>
    <p:sldId id="362" r:id="rId12"/>
    <p:sldId id="345" r:id="rId13"/>
    <p:sldId id="363" r:id="rId14"/>
    <p:sldId id="364" r:id="rId15"/>
    <p:sldId id="366" r:id="rId16"/>
    <p:sldId id="367" r:id="rId17"/>
    <p:sldId id="368" r:id="rId18"/>
    <p:sldId id="372" r:id="rId19"/>
    <p:sldId id="370" r:id="rId20"/>
    <p:sldId id="373" r:id="rId21"/>
    <p:sldId id="374" r:id="rId22"/>
    <p:sldId id="371" r:id="rId23"/>
    <p:sldId id="35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ACE793-9267-43DC-B5EE-475C6C3964DB}">
          <p14:sldIdLst>
            <p14:sldId id="257"/>
            <p14:sldId id="334"/>
            <p14:sldId id="335"/>
            <p14:sldId id="338"/>
            <p14:sldId id="337"/>
            <p14:sldId id="361"/>
            <p14:sldId id="279"/>
            <p14:sldId id="343"/>
            <p14:sldId id="341"/>
            <p14:sldId id="362"/>
            <p14:sldId id="345"/>
            <p14:sldId id="363"/>
            <p14:sldId id="364"/>
            <p14:sldId id="366"/>
            <p14:sldId id="367"/>
            <p14:sldId id="368"/>
            <p14:sldId id="372"/>
            <p14:sldId id="370"/>
            <p14:sldId id="373"/>
            <p14:sldId id="374"/>
            <p14:sldId id="371"/>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91224" autoAdjust="0"/>
  </p:normalViewPr>
  <p:slideViewPr>
    <p:cSldViewPr>
      <p:cViewPr varScale="1">
        <p:scale>
          <a:sx n="78" d="100"/>
          <a:sy n="78" d="100"/>
        </p:scale>
        <p:origin x="1282" y="58"/>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8ED35CFB-CC47-F042-9C90-CF5FF6560A79}" type="datetimeFigureOut">
              <a:rPr lang="en-US" smtClean="0"/>
              <a:t>9/19/2023</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25DD44A1-329C-7549-9503-8C6843AF406E}" type="slidenum">
              <a:rPr lang="en-US" smtClean="0"/>
              <a:t>‹#›</a:t>
            </a:fld>
            <a:endParaRPr lang="en-US"/>
          </a:p>
        </p:txBody>
      </p:sp>
    </p:spTree>
    <p:extLst>
      <p:ext uri="{BB962C8B-B14F-4D97-AF65-F5344CB8AC3E}">
        <p14:creationId xmlns:p14="http://schemas.microsoft.com/office/powerpoint/2010/main" val="9381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89D99578-D099-4FAF-AA2B-A6D932E492AD}" type="datetimeFigureOut">
              <a:rPr lang="en-US" smtClean="0"/>
              <a:t>9/19/2023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BC2CB712-44DE-4785-8A13-F5D38A205E31}" type="slidenum">
              <a:rPr lang="en-US" smtClean="0"/>
              <a:t>‹#›</a:t>
            </a:fld>
            <a:endParaRPr lang="en-US"/>
          </a:p>
        </p:txBody>
      </p:sp>
    </p:spTree>
    <p:extLst>
      <p:ext uri="{BB962C8B-B14F-4D97-AF65-F5344CB8AC3E}">
        <p14:creationId xmlns:p14="http://schemas.microsoft.com/office/powerpoint/2010/main" val="107184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CB712-44DE-4785-8A13-F5D38A205E31}" type="slidenum">
              <a:rPr lang="en-US" smtClean="0"/>
              <a:t>1</a:t>
            </a:fld>
            <a:endParaRPr lang="en-US"/>
          </a:p>
        </p:txBody>
      </p:sp>
    </p:spTree>
    <p:extLst>
      <p:ext uri="{BB962C8B-B14F-4D97-AF65-F5344CB8AC3E}">
        <p14:creationId xmlns:p14="http://schemas.microsoft.com/office/powerpoint/2010/main" val="129640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CB712-44DE-4785-8A13-F5D38A205E31}" type="slidenum">
              <a:rPr lang="en-US" smtClean="0"/>
              <a:t>2</a:t>
            </a:fld>
            <a:endParaRPr lang="en-US"/>
          </a:p>
        </p:txBody>
      </p:sp>
    </p:spTree>
    <p:extLst>
      <p:ext uri="{BB962C8B-B14F-4D97-AF65-F5344CB8AC3E}">
        <p14:creationId xmlns:p14="http://schemas.microsoft.com/office/powerpoint/2010/main" val="427562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B712-44DE-4785-8A13-F5D38A205E31}" type="slidenum">
              <a:rPr lang="en-US" smtClean="0"/>
              <a:t>4</a:t>
            </a:fld>
            <a:endParaRPr lang="en-US"/>
          </a:p>
        </p:txBody>
      </p:sp>
    </p:spTree>
    <p:extLst>
      <p:ext uri="{BB962C8B-B14F-4D97-AF65-F5344CB8AC3E}">
        <p14:creationId xmlns:p14="http://schemas.microsoft.com/office/powerpoint/2010/main" val="94462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B712-44DE-4785-8A13-F5D38A205E31}" type="slidenum">
              <a:rPr lang="en-US" smtClean="0"/>
              <a:t>5</a:t>
            </a:fld>
            <a:endParaRPr lang="en-US"/>
          </a:p>
        </p:txBody>
      </p:sp>
    </p:spTree>
    <p:extLst>
      <p:ext uri="{BB962C8B-B14F-4D97-AF65-F5344CB8AC3E}">
        <p14:creationId xmlns:p14="http://schemas.microsoft.com/office/powerpoint/2010/main" val="114111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2CB712-44DE-4785-8A13-F5D38A205E31}" type="slidenum">
              <a:rPr lang="en-US" smtClean="0"/>
              <a:t>7</a:t>
            </a:fld>
            <a:endParaRPr lang="en-US"/>
          </a:p>
        </p:txBody>
      </p:sp>
    </p:spTree>
    <p:extLst>
      <p:ext uri="{BB962C8B-B14F-4D97-AF65-F5344CB8AC3E}">
        <p14:creationId xmlns:p14="http://schemas.microsoft.com/office/powerpoint/2010/main" val="405278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B712-44DE-4785-8A13-F5D38A205E31}" type="slidenum">
              <a:rPr lang="en-US" smtClean="0"/>
              <a:t>8</a:t>
            </a:fld>
            <a:endParaRPr lang="en-US"/>
          </a:p>
        </p:txBody>
      </p:sp>
    </p:spTree>
    <p:extLst>
      <p:ext uri="{BB962C8B-B14F-4D97-AF65-F5344CB8AC3E}">
        <p14:creationId xmlns:p14="http://schemas.microsoft.com/office/powerpoint/2010/main" val="50109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B712-44DE-4785-8A13-F5D38A205E31}" type="slidenum">
              <a:rPr lang="en-US" smtClean="0"/>
              <a:t>14</a:t>
            </a:fld>
            <a:endParaRPr lang="en-US"/>
          </a:p>
        </p:txBody>
      </p:sp>
    </p:spTree>
    <p:extLst>
      <p:ext uri="{BB962C8B-B14F-4D97-AF65-F5344CB8AC3E}">
        <p14:creationId xmlns:p14="http://schemas.microsoft.com/office/powerpoint/2010/main" val="415094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E08954-7BEF-C540-8C36-3755E7B7759A}"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164427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86F1EB-57B5-5045-A7A4-704ABF394F71}"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9970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DACD4-5E43-5844-A7F8-BE1706B92C86}"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222632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04E59-7D96-6C47-8391-E1FA3B14A995}" type="datetime1">
              <a:rPr lang="en-US" smtClean="0">
                <a:solidFill>
                  <a:srgbClr val="E7ECED"/>
                </a:solidFill>
              </a:rPr>
              <a:t>9/19/2023</a:t>
            </a:fld>
            <a:endParaRPr lang="en-US" dirty="0">
              <a:solidFill>
                <a:srgbClr val="E7ECED"/>
              </a:solidFill>
            </a:endParaRPr>
          </a:p>
        </p:txBody>
      </p:sp>
      <p:sp>
        <p:nvSpPr>
          <p:cNvPr id="5" name="Footer Placeholder 4"/>
          <p:cNvSpPr>
            <a:spLocks noGrp="1"/>
          </p:cNvSpPr>
          <p:nvPr>
            <p:ph type="ftr" sz="quarter" idx="11"/>
          </p:nvPr>
        </p:nvSpPr>
        <p:spPr/>
        <p:txBody>
          <a:bodyPr/>
          <a:lstStyle/>
          <a:p>
            <a:endParaRPr lang="en-US" dirty="0">
              <a:solidFill>
                <a:srgbClr val="E7ECED"/>
              </a:solidFill>
            </a:endParaRPr>
          </a:p>
        </p:txBody>
      </p:sp>
      <p:sp>
        <p:nvSpPr>
          <p:cNvPr id="6" name="Slide Number Placeholder 5"/>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3713873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D4E7B-F04A-4941-B78A-BE38DB3EC3FE}" type="datetime1">
              <a:rPr lang="en-US" smtClean="0">
                <a:solidFill>
                  <a:srgbClr val="E7ECED"/>
                </a:solidFill>
              </a:rPr>
              <a:t>9/19/2023</a:t>
            </a:fld>
            <a:endParaRPr lang="en-US" dirty="0">
              <a:solidFill>
                <a:srgbClr val="E7ECED"/>
              </a:solidFill>
            </a:endParaRPr>
          </a:p>
        </p:txBody>
      </p:sp>
      <p:sp>
        <p:nvSpPr>
          <p:cNvPr id="5" name="Footer Placeholder 4"/>
          <p:cNvSpPr>
            <a:spLocks noGrp="1"/>
          </p:cNvSpPr>
          <p:nvPr>
            <p:ph type="ftr" sz="quarter" idx="11"/>
          </p:nvPr>
        </p:nvSpPr>
        <p:spPr/>
        <p:txBody>
          <a:bodyPr/>
          <a:lstStyle/>
          <a:p>
            <a:endParaRPr lang="en-US" dirty="0">
              <a:solidFill>
                <a:srgbClr val="E7ECED"/>
              </a:solidFill>
            </a:endParaRPr>
          </a:p>
        </p:txBody>
      </p:sp>
      <p:sp>
        <p:nvSpPr>
          <p:cNvPr id="6" name="Slide Number Placeholder 5"/>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2634957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DC147-E57A-504F-8F62-8D16B073C056}" type="datetime1">
              <a:rPr lang="en-US" smtClean="0">
                <a:solidFill>
                  <a:srgbClr val="E7ECED"/>
                </a:solidFill>
              </a:rPr>
              <a:t>9/19/2023</a:t>
            </a:fld>
            <a:endParaRPr lang="en-US" dirty="0">
              <a:solidFill>
                <a:srgbClr val="E7ECED"/>
              </a:solidFill>
            </a:endParaRPr>
          </a:p>
        </p:txBody>
      </p:sp>
      <p:sp>
        <p:nvSpPr>
          <p:cNvPr id="5" name="Footer Placeholder 4"/>
          <p:cNvSpPr>
            <a:spLocks noGrp="1"/>
          </p:cNvSpPr>
          <p:nvPr>
            <p:ph type="ftr" sz="quarter" idx="11"/>
          </p:nvPr>
        </p:nvSpPr>
        <p:spPr/>
        <p:txBody>
          <a:bodyPr/>
          <a:lstStyle/>
          <a:p>
            <a:endParaRPr lang="en-US" dirty="0">
              <a:solidFill>
                <a:srgbClr val="E7ECED"/>
              </a:solidFill>
            </a:endParaRPr>
          </a:p>
        </p:txBody>
      </p:sp>
      <p:sp>
        <p:nvSpPr>
          <p:cNvPr id="6" name="Slide Number Placeholder 5"/>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336675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5FA02-88C0-1F42-ADC3-6618EC74C524}" type="datetime1">
              <a:rPr lang="en-US" smtClean="0">
                <a:solidFill>
                  <a:srgbClr val="E7ECED"/>
                </a:solidFill>
              </a:rPr>
              <a:t>9/19/2023</a:t>
            </a:fld>
            <a:endParaRPr lang="en-US" dirty="0">
              <a:solidFill>
                <a:srgbClr val="E7ECED"/>
              </a:solidFill>
            </a:endParaRPr>
          </a:p>
        </p:txBody>
      </p:sp>
      <p:sp>
        <p:nvSpPr>
          <p:cNvPr id="6" name="Footer Placeholder 5"/>
          <p:cNvSpPr>
            <a:spLocks noGrp="1"/>
          </p:cNvSpPr>
          <p:nvPr>
            <p:ph type="ftr" sz="quarter" idx="11"/>
          </p:nvPr>
        </p:nvSpPr>
        <p:spPr/>
        <p:txBody>
          <a:bodyPr/>
          <a:lstStyle/>
          <a:p>
            <a:endParaRPr lang="en-US" dirty="0">
              <a:solidFill>
                <a:srgbClr val="E7ECED"/>
              </a:solidFill>
            </a:endParaRPr>
          </a:p>
        </p:txBody>
      </p:sp>
      <p:sp>
        <p:nvSpPr>
          <p:cNvPr id="7" name="Slide Number Placeholder 6"/>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253203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225642-D2E1-A847-BCF4-6F01EA2ECB34}" type="datetime1">
              <a:rPr lang="en-US" smtClean="0">
                <a:solidFill>
                  <a:srgbClr val="E7ECED"/>
                </a:solidFill>
              </a:rPr>
              <a:t>9/19/2023</a:t>
            </a:fld>
            <a:endParaRPr lang="en-US" dirty="0">
              <a:solidFill>
                <a:srgbClr val="E7ECED"/>
              </a:solidFill>
            </a:endParaRPr>
          </a:p>
        </p:txBody>
      </p:sp>
      <p:sp>
        <p:nvSpPr>
          <p:cNvPr id="8" name="Footer Placeholder 7"/>
          <p:cNvSpPr>
            <a:spLocks noGrp="1"/>
          </p:cNvSpPr>
          <p:nvPr>
            <p:ph type="ftr" sz="quarter" idx="11"/>
          </p:nvPr>
        </p:nvSpPr>
        <p:spPr/>
        <p:txBody>
          <a:bodyPr/>
          <a:lstStyle/>
          <a:p>
            <a:endParaRPr lang="en-US" dirty="0">
              <a:solidFill>
                <a:srgbClr val="E7ECED"/>
              </a:solidFill>
            </a:endParaRPr>
          </a:p>
        </p:txBody>
      </p:sp>
      <p:sp>
        <p:nvSpPr>
          <p:cNvPr id="9" name="Slide Number Placeholder 8"/>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269024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A14A71-E614-0E42-BBCA-34E78A78B882}" type="datetime1">
              <a:rPr lang="en-US" smtClean="0">
                <a:solidFill>
                  <a:srgbClr val="E7ECED"/>
                </a:solidFill>
              </a:rPr>
              <a:t>9/19/2023</a:t>
            </a:fld>
            <a:endParaRPr lang="en-US" dirty="0">
              <a:solidFill>
                <a:srgbClr val="E7ECED"/>
              </a:solidFill>
            </a:endParaRPr>
          </a:p>
        </p:txBody>
      </p:sp>
      <p:sp>
        <p:nvSpPr>
          <p:cNvPr id="4" name="Footer Placeholder 3"/>
          <p:cNvSpPr>
            <a:spLocks noGrp="1"/>
          </p:cNvSpPr>
          <p:nvPr>
            <p:ph type="ftr" sz="quarter" idx="11"/>
          </p:nvPr>
        </p:nvSpPr>
        <p:spPr/>
        <p:txBody>
          <a:bodyPr/>
          <a:lstStyle/>
          <a:p>
            <a:endParaRPr lang="en-US" dirty="0">
              <a:solidFill>
                <a:srgbClr val="E7ECED"/>
              </a:solidFill>
            </a:endParaRPr>
          </a:p>
        </p:txBody>
      </p:sp>
      <p:sp>
        <p:nvSpPr>
          <p:cNvPr id="5" name="Slide Number Placeholder 4"/>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211230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145A1-EC03-3346-95CE-980F79F11BD5}" type="datetime1">
              <a:rPr lang="en-US" smtClean="0">
                <a:solidFill>
                  <a:srgbClr val="E7ECED"/>
                </a:solidFill>
              </a:rPr>
              <a:t>9/19/2023</a:t>
            </a:fld>
            <a:endParaRPr lang="en-US" dirty="0">
              <a:solidFill>
                <a:srgbClr val="E7ECED"/>
              </a:solidFill>
            </a:endParaRPr>
          </a:p>
        </p:txBody>
      </p:sp>
      <p:sp>
        <p:nvSpPr>
          <p:cNvPr id="3" name="Footer Placeholder 2"/>
          <p:cNvSpPr>
            <a:spLocks noGrp="1"/>
          </p:cNvSpPr>
          <p:nvPr>
            <p:ph type="ftr" sz="quarter" idx="11"/>
          </p:nvPr>
        </p:nvSpPr>
        <p:spPr/>
        <p:txBody>
          <a:bodyPr/>
          <a:lstStyle/>
          <a:p>
            <a:endParaRPr lang="en-US" dirty="0">
              <a:solidFill>
                <a:srgbClr val="E7ECED"/>
              </a:solidFill>
            </a:endParaRPr>
          </a:p>
        </p:txBody>
      </p:sp>
      <p:sp>
        <p:nvSpPr>
          <p:cNvPr id="4" name="Slide Number Placeholder 3"/>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3298557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F19E9-375C-6C49-9D45-E2FD57BE6DE7}" type="datetime1">
              <a:rPr lang="en-US" smtClean="0">
                <a:solidFill>
                  <a:srgbClr val="E7ECED"/>
                </a:solidFill>
              </a:rPr>
              <a:t>9/19/2023</a:t>
            </a:fld>
            <a:endParaRPr lang="en-US" dirty="0">
              <a:solidFill>
                <a:srgbClr val="E7ECED"/>
              </a:solidFill>
            </a:endParaRPr>
          </a:p>
        </p:txBody>
      </p:sp>
      <p:sp>
        <p:nvSpPr>
          <p:cNvPr id="6" name="Footer Placeholder 5"/>
          <p:cNvSpPr>
            <a:spLocks noGrp="1"/>
          </p:cNvSpPr>
          <p:nvPr>
            <p:ph type="ftr" sz="quarter" idx="11"/>
          </p:nvPr>
        </p:nvSpPr>
        <p:spPr/>
        <p:txBody>
          <a:bodyPr/>
          <a:lstStyle/>
          <a:p>
            <a:endParaRPr lang="en-US" dirty="0">
              <a:solidFill>
                <a:srgbClr val="E7ECED"/>
              </a:solidFill>
            </a:endParaRPr>
          </a:p>
        </p:txBody>
      </p:sp>
      <p:sp>
        <p:nvSpPr>
          <p:cNvPr id="7" name="Slide Number Placeholder 6"/>
          <p:cNvSpPr>
            <a:spLocks noGrp="1"/>
          </p:cNvSpPr>
          <p:nvPr>
            <p:ph type="sldNum" sz="quarter" idx="12"/>
          </p:nvPr>
        </p:nvSpPr>
        <p:spPr/>
        <p:txBody>
          <a:bodyPr/>
          <a:lstStyle/>
          <a:p>
            <a:fld id="{52264FF7-6BDA-495C-B979-6A893EEE8ABA}"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780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03AFE-AFFA-8A40-A399-5DF9410658D4}"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5716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7F2435E-1315-5A4E-B529-235FD1A03F91}" type="datetime1">
              <a:rPr lang="en-US" smtClean="0">
                <a:solidFill>
                  <a:srgbClr val="E7ECED"/>
                </a:solidFill>
              </a:rPr>
              <a:t>9/19/2023</a:t>
            </a:fld>
            <a:endParaRPr lang="en-US" dirty="0">
              <a:solidFill>
                <a:srgbClr val="E7ECED"/>
              </a:solidFill>
            </a:endParaRPr>
          </a:p>
        </p:txBody>
      </p:sp>
      <p:sp>
        <p:nvSpPr>
          <p:cNvPr id="9" name="Slide Number Placeholder 8"/>
          <p:cNvSpPr>
            <a:spLocks noGrp="1"/>
          </p:cNvSpPr>
          <p:nvPr>
            <p:ph type="sldNum" sz="quarter" idx="11"/>
          </p:nvPr>
        </p:nvSpPr>
        <p:spPr/>
        <p:txBody>
          <a:bodyPr/>
          <a:lstStyle/>
          <a:p>
            <a:fld id="{52264FF7-6BDA-495C-B979-6A893EEE8AB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E7ECED"/>
              </a:solidFill>
            </a:endParaRPr>
          </a:p>
        </p:txBody>
      </p:sp>
    </p:spTree>
    <p:extLst>
      <p:ext uri="{BB962C8B-B14F-4D97-AF65-F5344CB8AC3E}">
        <p14:creationId xmlns:p14="http://schemas.microsoft.com/office/powerpoint/2010/main" val="4243555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2F9B3-5786-1949-8156-5F9C3EB0EAB1}" type="datetime1">
              <a:rPr lang="en-US" smtClean="0">
                <a:solidFill>
                  <a:srgbClr val="E7ECED"/>
                </a:solidFill>
              </a:rPr>
              <a:t>9/19/2023</a:t>
            </a:fld>
            <a:endParaRPr lang="en-US" dirty="0">
              <a:solidFill>
                <a:srgbClr val="E7ECED"/>
              </a:solidFill>
            </a:endParaRPr>
          </a:p>
        </p:txBody>
      </p:sp>
      <p:sp>
        <p:nvSpPr>
          <p:cNvPr id="5" name="Footer Placeholder 4"/>
          <p:cNvSpPr>
            <a:spLocks noGrp="1"/>
          </p:cNvSpPr>
          <p:nvPr>
            <p:ph type="ftr" sz="quarter" idx="11"/>
          </p:nvPr>
        </p:nvSpPr>
        <p:spPr/>
        <p:txBody>
          <a:bodyPr/>
          <a:lstStyle/>
          <a:p>
            <a:endParaRPr lang="en-US" dirty="0">
              <a:solidFill>
                <a:srgbClr val="E7ECED"/>
              </a:solidFill>
            </a:endParaRPr>
          </a:p>
        </p:txBody>
      </p:sp>
      <p:sp>
        <p:nvSpPr>
          <p:cNvPr id="6" name="Slide Number Placeholder 5"/>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2513249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BB64B-1271-2D4B-83CF-1D13666B67F9}" type="datetime1">
              <a:rPr lang="en-US" smtClean="0">
                <a:solidFill>
                  <a:srgbClr val="E7ECED"/>
                </a:solidFill>
              </a:rPr>
              <a:t>9/19/2023</a:t>
            </a:fld>
            <a:endParaRPr lang="en-US" dirty="0">
              <a:solidFill>
                <a:srgbClr val="E7ECED"/>
              </a:solidFill>
            </a:endParaRPr>
          </a:p>
        </p:txBody>
      </p:sp>
      <p:sp>
        <p:nvSpPr>
          <p:cNvPr id="5" name="Footer Placeholder 4"/>
          <p:cNvSpPr>
            <a:spLocks noGrp="1"/>
          </p:cNvSpPr>
          <p:nvPr>
            <p:ph type="ftr" sz="quarter" idx="11"/>
          </p:nvPr>
        </p:nvSpPr>
        <p:spPr/>
        <p:txBody>
          <a:bodyPr/>
          <a:lstStyle/>
          <a:p>
            <a:endParaRPr lang="en-US" dirty="0">
              <a:solidFill>
                <a:srgbClr val="E7ECED"/>
              </a:solidFill>
            </a:endParaRPr>
          </a:p>
        </p:txBody>
      </p:sp>
      <p:sp>
        <p:nvSpPr>
          <p:cNvPr id="6" name="Slide Number Placeholder 5"/>
          <p:cNvSpPr>
            <a:spLocks noGrp="1"/>
          </p:cNvSpPr>
          <p:nvPr>
            <p:ph type="sldNum" sz="quarter" idx="12"/>
          </p:nvPr>
        </p:nvSpPr>
        <p:spPr/>
        <p:txBody>
          <a:bodyPr/>
          <a:lstStyle/>
          <a:p>
            <a:fld id="{52264FF7-6BDA-495C-B979-6A893EEE8ABA}" type="slidenum">
              <a:rPr lang="en-US" smtClean="0"/>
              <a:pPr/>
              <a:t>‹#›</a:t>
            </a:fld>
            <a:endParaRPr lang="en-US" dirty="0"/>
          </a:p>
        </p:txBody>
      </p:sp>
    </p:spTree>
    <p:extLst>
      <p:ext uri="{BB962C8B-B14F-4D97-AF65-F5344CB8AC3E}">
        <p14:creationId xmlns:p14="http://schemas.microsoft.com/office/powerpoint/2010/main" val="279075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179FD-7C28-7242-87C5-6D4CEEA95099}"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409410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E3933-2CA3-924D-BC1F-E63C4855534B}"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156527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5A61A6-1034-5C47-9C37-11271683BA83}" type="datetime1">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51447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FC2439-281E-D245-A8CE-2D3F48FCC015}" type="datetime1">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262292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1A8A0-F810-8348-A265-754C06B88C69}" type="datetime1">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207195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C8CF8-2BD6-9449-89C6-C25F39A5A54F}"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78450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2AC3-8136-1947-9B82-ADBDD3BA3AD6}"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1B4ED-BCC2-41FA-B731-1401E3E8037D}" type="slidenum">
              <a:rPr lang="en-US" smtClean="0"/>
              <a:t>‹#›</a:t>
            </a:fld>
            <a:endParaRPr lang="en-US"/>
          </a:p>
        </p:txBody>
      </p:sp>
    </p:spTree>
    <p:extLst>
      <p:ext uri="{BB962C8B-B14F-4D97-AF65-F5344CB8AC3E}">
        <p14:creationId xmlns:p14="http://schemas.microsoft.com/office/powerpoint/2010/main" val="15871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4200A-3BF1-1A45-9E64-982316AF66C9}" type="datetime1">
              <a:rPr lang="en-US" smtClean="0"/>
              <a:t>9/19/2023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1B4ED-BCC2-41FA-B731-1401E3E8037D}" type="slidenum">
              <a:rPr lang="en-US" smtClean="0"/>
              <a:t>‹#›</a:t>
            </a:fld>
            <a:endParaRPr lang="en-US"/>
          </a:p>
        </p:txBody>
      </p:sp>
    </p:spTree>
    <p:extLst>
      <p:ext uri="{BB962C8B-B14F-4D97-AF65-F5344CB8AC3E}">
        <p14:creationId xmlns:p14="http://schemas.microsoft.com/office/powerpoint/2010/main" val="2932321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2264FF7-6BDA-495C-B979-6A893EEE8ABA}"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E7ECED"/>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759B1EE-B8CE-2749-B015-F904AE624B9A}" type="datetime1">
              <a:rPr lang="en-US" smtClean="0">
                <a:solidFill>
                  <a:srgbClr val="E7ECED"/>
                </a:solidFill>
              </a:rPr>
              <a:t>9/19/2023</a:t>
            </a:fld>
            <a:endParaRPr lang="en-US" dirty="0">
              <a:solidFill>
                <a:srgbClr val="E7ECED"/>
              </a:solidFill>
            </a:endParaRPr>
          </a:p>
        </p:txBody>
      </p:sp>
    </p:spTree>
    <p:extLst>
      <p:ext uri="{BB962C8B-B14F-4D97-AF65-F5344CB8AC3E}">
        <p14:creationId xmlns:p14="http://schemas.microsoft.com/office/powerpoint/2010/main" val="3931838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inchestercity.maps.arcgis.com/apps/dashboards/c4d7b5866c2a44dd9f765b0228c36563"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986" b="11713"/>
          <a:stretch/>
        </p:blipFill>
        <p:spPr>
          <a:xfrm>
            <a:off x="0" y="0"/>
            <a:ext cx="9143999" cy="6858000"/>
          </a:xfrm>
          <a:prstGeom prst="rect">
            <a:avLst/>
          </a:prstGeom>
        </p:spPr>
      </p:pic>
      <p:sp>
        <p:nvSpPr>
          <p:cNvPr id="2" name="Title 1"/>
          <p:cNvSpPr>
            <a:spLocks noGrp="1"/>
          </p:cNvSpPr>
          <p:nvPr>
            <p:ph type="ctrTitle"/>
          </p:nvPr>
        </p:nvSpPr>
        <p:spPr>
          <a:xfrm>
            <a:off x="152400" y="457200"/>
            <a:ext cx="9143999" cy="1828800"/>
          </a:xfrm>
        </p:spPr>
        <p:txBody>
          <a:bodyPr>
            <a:normAutofit fontScale="90000"/>
          </a:bodyPr>
          <a:lstStyle/>
          <a:p>
            <a:pPr algn="l"/>
            <a:r>
              <a:rPr lang="en-US" sz="6000" b="1" dirty="0">
                <a:solidFill>
                  <a:srgbClr val="FFFFFF"/>
                </a:solidFill>
                <a:latin typeface="Arial" panose="020B0604020202020204" pitchFamily="34" charset="0"/>
                <a:cs typeface="Arial" panose="020B0604020202020204" pitchFamily="34" charset="0"/>
              </a:rPr>
              <a:t>Proposed Enterprise Zone Boundary &amp; Incentive Amendments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5486400"/>
            <a:ext cx="3480234" cy="981075"/>
          </a:xfrm>
          <a:prstGeom prst="rect">
            <a:avLst/>
          </a:prstGeom>
        </p:spPr>
      </p:pic>
      <p:sp>
        <p:nvSpPr>
          <p:cNvPr id="3" name="Slide Number Placeholder 2"/>
          <p:cNvSpPr>
            <a:spLocks noGrp="1"/>
          </p:cNvSpPr>
          <p:nvPr>
            <p:ph type="sldNum" sz="quarter" idx="12"/>
          </p:nvPr>
        </p:nvSpPr>
        <p:spPr/>
        <p:txBody>
          <a:bodyPr/>
          <a:lstStyle/>
          <a:p>
            <a:fld id="{7991B4ED-BCC2-41FA-B731-1401E3E8037D}" type="slidenum">
              <a:rPr lang="en-US" smtClean="0"/>
              <a:t>1</a:t>
            </a:fld>
            <a:endParaRPr lang="en-US"/>
          </a:p>
        </p:txBody>
      </p:sp>
    </p:spTree>
    <p:extLst>
      <p:ext uri="{BB962C8B-B14F-4D97-AF65-F5344CB8AC3E}">
        <p14:creationId xmlns:p14="http://schemas.microsoft.com/office/powerpoint/2010/main" val="99157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3CB8B0D-65EA-9C4B-A76F-E37119509726}"/>
              </a:ext>
            </a:extLst>
          </p:cNvPr>
          <p:cNvSpPr>
            <a:spLocks noGrp="1"/>
          </p:cNvSpPr>
          <p:nvPr>
            <p:ph type="title"/>
          </p:nvPr>
        </p:nvSpPr>
        <p:spPr>
          <a:xfrm>
            <a:off x="283904" y="0"/>
            <a:ext cx="7772400" cy="594626"/>
          </a:xfrm>
        </p:spPr>
        <p:txBody>
          <a:bodyPr anchor="b">
            <a:normAutofit/>
          </a:bodyPr>
          <a:lstStyle/>
          <a:p>
            <a:r>
              <a:rPr lang="en-US" dirty="0"/>
              <a:t>Southern Zone Proposed Deletions</a:t>
            </a:r>
          </a:p>
        </p:txBody>
      </p:sp>
      <p:sp>
        <p:nvSpPr>
          <p:cNvPr id="4" name="Slide Number Placeholder 3">
            <a:extLst>
              <a:ext uri="{FF2B5EF4-FFF2-40B4-BE49-F238E27FC236}">
                <a16:creationId xmlns:a16="http://schemas.microsoft.com/office/drawing/2014/main" id="{8BBA4914-4E71-EAC9-3EE1-19C8529A5E8E}"/>
              </a:ext>
            </a:extLst>
          </p:cNvPr>
          <p:cNvSpPr>
            <a:spLocks noGrp="1"/>
          </p:cNvSpPr>
          <p:nvPr>
            <p:ph type="sldNum" sz="quarter" idx="11"/>
          </p:nvPr>
        </p:nvSpPr>
        <p:spPr>
          <a:xfrm>
            <a:off x="8531788" y="5648960"/>
            <a:ext cx="548640" cy="396240"/>
          </a:xfrm>
        </p:spPr>
        <p:txBody>
          <a:bodyPr anchor="ctr">
            <a:normAutofit/>
          </a:bodyPr>
          <a:lstStyle/>
          <a:p>
            <a:pPr>
              <a:spcAft>
                <a:spcPts val="600"/>
              </a:spcAft>
            </a:pPr>
            <a:fld id="{52264FF7-6BDA-495C-B979-6A893EEE8ABA}" type="slidenum">
              <a:rPr lang="en-US" smtClean="0"/>
              <a:pPr>
                <a:spcAft>
                  <a:spcPts val="600"/>
                </a:spcAft>
              </a:pPr>
              <a:t>10</a:t>
            </a:fld>
            <a:endParaRPr lang="en-US"/>
          </a:p>
        </p:txBody>
      </p:sp>
      <p:sp>
        <p:nvSpPr>
          <p:cNvPr id="11" name="Content Placeholder 3">
            <a:extLst>
              <a:ext uri="{FF2B5EF4-FFF2-40B4-BE49-F238E27FC236}">
                <a16:creationId xmlns:a16="http://schemas.microsoft.com/office/drawing/2014/main" id="{F7F7117B-19AB-0786-B8F7-F9A04120395F}"/>
              </a:ext>
            </a:extLst>
          </p:cNvPr>
          <p:cNvSpPr>
            <a:spLocks noGrp="1"/>
          </p:cNvSpPr>
          <p:nvPr>
            <p:ph type="body" sz="half" idx="2"/>
          </p:nvPr>
        </p:nvSpPr>
        <p:spPr>
          <a:xfrm>
            <a:off x="146685" y="5549766"/>
            <a:ext cx="8394628" cy="594627"/>
          </a:xfrm>
        </p:spPr>
        <p:txBody>
          <a:bodyPr>
            <a:noAutofit/>
          </a:bodyPr>
          <a:lstStyle/>
          <a:p>
            <a:pPr marL="114300" indent="0">
              <a:buNone/>
            </a:pPr>
            <a:r>
              <a:rPr lang="en-US" dirty="0">
                <a:effectLst/>
                <a:ea typeface="Calibri" panose="020F0502020204030204" pitchFamily="34" charset="0"/>
              </a:rPr>
              <a:t>5 Weems Lane; 140 Weems Lane; 144 Weems Lane</a:t>
            </a:r>
            <a:endParaRPr lang="en-US" dirty="0"/>
          </a:p>
        </p:txBody>
      </p:sp>
      <p:pic>
        <p:nvPicPr>
          <p:cNvPr id="3" name="Picture 2">
            <a:extLst>
              <a:ext uri="{FF2B5EF4-FFF2-40B4-BE49-F238E27FC236}">
                <a16:creationId xmlns:a16="http://schemas.microsoft.com/office/drawing/2014/main" id="{6C674783-B228-0616-774A-2711E5EF778F}"/>
              </a:ext>
            </a:extLst>
          </p:cNvPr>
          <p:cNvPicPr>
            <a:picLocks noChangeAspect="1"/>
          </p:cNvPicPr>
          <p:nvPr/>
        </p:nvPicPr>
        <p:blipFill>
          <a:blip r:embed="rId2"/>
          <a:stretch>
            <a:fillRect/>
          </a:stretch>
        </p:blipFill>
        <p:spPr>
          <a:xfrm>
            <a:off x="1954355" y="990600"/>
            <a:ext cx="4431498" cy="4067175"/>
          </a:xfrm>
          <a:prstGeom prst="rect">
            <a:avLst/>
          </a:prstGeom>
        </p:spPr>
      </p:pic>
    </p:spTree>
    <p:extLst>
      <p:ext uri="{BB962C8B-B14F-4D97-AF65-F5344CB8AC3E}">
        <p14:creationId xmlns:p14="http://schemas.microsoft.com/office/powerpoint/2010/main" val="138341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391400" cy="1143000"/>
          </a:xfrm>
        </p:spPr>
        <p:txBody>
          <a:bodyPr/>
          <a:lstStyle/>
          <a:p>
            <a:r>
              <a:rPr lang="en-US" sz="4000" dirty="0"/>
              <a:t>Southern Zone Deletions Cont’d. </a:t>
            </a:r>
          </a:p>
        </p:txBody>
      </p:sp>
      <p:sp>
        <p:nvSpPr>
          <p:cNvPr id="3" name="Slide Number Placeholder 2"/>
          <p:cNvSpPr>
            <a:spLocks noGrp="1"/>
          </p:cNvSpPr>
          <p:nvPr>
            <p:ph type="sldNum" sz="quarter" idx="12"/>
          </p:nvPr>
        </p:nvSpPr>
        <p:spPr/>
        <p:txBody>
          <a:bodyPr/>
          <a:lstStyle/>
          <a:p>
            <a:fld id="{52264FF7-6BDA-495C-B979-6A893EEE8ABA}" type="slidenum">
              <a:rPr lang="en-US" smtClean="0"/>
              <a:pPr/>
              <a:t>11</a:t>
            </a:fld>
            <a:endParaRPr lang="en-US" dirty="0"/>
          </a:p>
        </p:txBody>
      </p:sp>
      <p:sp>
        <p:nvSpPr>
          <p:cNvPr id="5" name="TextBox 4"/>
          <p:cNvSpPr txBox="1"/>
          <p:nvPr/>
        </p:nvSpPr>
        <p:spPr>
          <a:xfrm>
            <a:off x="205563" y="1117073"/>
            <a:ext cx="4070496" cy="3416320"/>
          </a:xfrm>
          <a:prstGeom prst="rect">
            <a:avLst/>
          </a:prstGeom>
          <a:noFill/>
        </p:spPr>
        <p:txBody>
          <a:bodyPr wrap="square" rtlCol="0">
            <a:spAutoFit/>
          </a:bodyPr>
          <a:lstStyle/>
          <a:p>
            <a:pPr>
              <a:buClr>
                <a:schemeClr val="accent1"/>
              </a:buClr>
            </a:pPr>
            <a:r>
              <a:rPr lang="en-US" dirty="0"/>
              <a:t>Total proposed deletion: 10.36 acres</a:t>
            </a:r>
          </a:p>
          <a:p>
            <a:pPr>
              <a:buClr>
                <a:schemeClr val="accent1"/>
              </a:buClr>
            </a:pPr>
            <a:endParaRPr lang="en-US" dirty="0"/>
          </a:p>
          <a:p>
            <a:pPr>
              <a:buClr>
                <a:schemeClr val="accent1"/>
              </a:buClr>
            </a:pPr>
            <a:r>
              <a:rPr lang="en-US" dirty="0"/>
              <a:t>Properties proposed for deletion are outlined in </a:t>
            </a:r>
            <a:r>
              <a:rPr lang="en-US" dirty="0">
                <a:solidFill>
                  <a:srgbClr val="0070C0"/>
                </a:solidFill>
              </a:rPr>
              <a:t>blue</a:t>
            </a:r>
          </a:p>
          <a:p>
            <a:pPr>
              <a:buClr>
                <a:schemeClr val="accent1"/>
              </a:buClr>
            </a:pPr>
            <a:endParaRPr lang="en-US" dirty="0">
              <a:solidFill>
                <a:srgbClr val="0070C0"/>
              </a:solidFill>
            </a:endParaRPr>
          </a:p>
          <a:p>
            <a:pPr marL="114300"/>
            <a:r>
              <a:rPr lang="en-US" dirty="0"/>
              <a:t>	</a:t>
            </a:r>
          </a:p>
          <a:p>
            <a:pPr marL="114300"/>
            <a:endParaRPr lang="en-US" sz="1800" dirty="0"/>
          </a:p>
          <a:p>
            <a:pPr marL="114300"/>
            <a:endParaRPr lang="en-US" sz="1800" dirty="0"/>
          </a:p>
          <a:p>
            <a:pPr marL="400050" indent="-285750">
              <a:buFont typeface="Arial" panose="020B0604020202020204" pitchFamily="34" charset="0"/>
              <a:buChar char="•"/>
            </a:pPr>
            <a:endParaRPr lang="en-US" sz="1800" dirty="0"/>
          </a:p>
          <a:p>
            <a:pPr marL="114300"/>
            <a:endParaRPr lang="en-US" dirty="0"/>
          </a:p>
          <a:p>
            <a:pPr marL="114300"/>
            <a:endParaRPr lang="en-US" sz="1800" dirty="0"/>
          </a:p>
          <a:p>
            <a:endParaRPr lang="en-US" dirty="0"/>
          </a:p>
        </p:txBody>
      </p:sp>
      <p:pic>
        <p:nvPicPr>
          <p:cNvPr id="9" name="Picture 8">
            <a:extLst>
              <a:ext uri="{FF2B5EF4-FFF2-40B4-BE49-F238E27FC236}">
                <a16:creationId xmlns:a16="http://schemas.microsoft.com/office/drawing/2014/main" id="{B22C34C3-979C-5DFD-4159-CC07A36E6C02}"/>
              </a:ext>
            </a:extLst>
          </p:cNvPr>
          <p:cNvPicPr>
            <a:picLocks noChangeAspect="1"/>
          </p:cNvPicPr>
          <p:nvPr/>
        </p:nvPicPr>
        <p:blipFill>
          <a:blip r:embed="rId2"/>
          <a:stretch>
            <a:fillRect/>
          </a:stretch>
        </p:blipFill>
        <p:spPr>
          <a:xfrm rot="5400000">
            <a:off x="3964388" y="2340109"/>
            <a:ext cx="5430303" cy="3453080"/>
          </a:xfrm>
          <a:prstGeom prst="rect">
            <a:avLst/>
          </a:prstGeom>
        </p:spPr>
      </p:pic>
      <p:pic>
        <p:nvPicPr>
          <p:cNvPr id="13" name="Picture 12">
            <a:extLst>
              <a:ext uri="{FF2B5EF4-FFF2-40B4-BE49-F238E27FC236}">
                <a16:creationId xmlns:a16="http://schemas.microsoft.com/office/drawing/2014/main" id="{C4F83AAB-F5B2-36C9-AD11-2CE6407BA3D6}"/>
              </a:ext>
            </a:extLst>
          </p:cNvPr>
          <p:cNvPicPr>
            <a:picLocks noChangeAspect="1"/>
          </p:cNvPicPr>
          <p:nvPr/>
        </p:nvPicPr>
        <p:blipFill>
          <a:blip r:embed="rId3"/>
          <a:stretch>
            <a:fillRect/>
          </a:stretch>
        </p:blipFill>
        <p:spPr>
          <a:xfrm>
            <a:off x="1428827" y="3088481"/>
            <a:ext cx="3238345" cy="3693319"/>
          </a:xfrm>
          <a:prstGeom prst="rect">
            <a:avLst/>
          </a:prstGeom>
        </p:spPr>
      </p:pic>
      <p:sp>
        <p:nvSpPr>
          <p:cNvPr id="14" name="TextBox 13">
            <a:extLst>
              <a:ext uri="{FF2B5EF4-FFF2-40B4-BE49-F238E27FC236}">
                <a16:creationId xmlns:a16="http://schemas.microsoft.com/office/drawing/2014/main" id="{E4F83F31-7A48-A33D-75EE-0072CCD15A6D}"/>
              </a:ext>
            </a:extLst>
          </p:cNvPr>
          <p:cNvSpPr txBox="1"/>
          <p:nvPr/>
        </p:nvSpPr>
        <p:spPr>
          <a:xfrm>
            <a:off x="1789443" y="2779066"/>
            <a:ext cx="2810543" cy="369332"/>
          </a:xfrm>
          <a:prstGeom prst="rect">
            <a:avLst/>
          </a:prstGeom>
          <a:noFill/>
        </p:spPr>
        <p:txBody>
          <a:bodyPr wrap="square" rtlCol="0">
            <a:spAutoFit/>
          </a:bodyPr>
          <a:lstStyle/>
          <a:p>
            <a:pPr>
              <a:buClr>
                <a:schemeClr val="accent1"/>
              </a:buClr>
            </a:pPr>
            <a:r>
              <a:rPr lang="en-US" dirty="0"/>
              <a:t>Zone: B-2   1.92 Acres </a:t>
            </a:r>
          </a:p>
        </p:txBody>
      </p:sp>
      <p:sp>
        <p:nvSpPr>
          <p:cNvPr id="15" name="TextBox 14">
            <a:extLst>
              <a:ext uri="{FF2B5EF4-FFF2-40B4-BE49-F238E27FC236}">
                <a16:creationId xmlns:a16="http://schemas.microsoft.com/office/drawing/2014/main" id="{7BE63304-530F-5546-42C8-7CECA48838AD}"/>
              </a:ext>
            </a:extLst>
          </p:cNvPr>
          <p:cNvSpPr txBox="1"/>
          <p:nvPr/>
        </p:nvSpPr>
        <p:spPr>
          <a:xfrm>
            <a:off x="5638800" y="1034534"/>
            <a:ext cx="2629275" cy="369332"/>
          </a:xfrm>
          <a:prstGeom prst="rect">
            <a:avLst/>
          </a:prstGeom>
          <a:noFill/>
        </p:spPr>
        <p:txBody>
          <a:bodyPr wrap="square" rtlCol="0">
            <a:spAutoFit/>
          </a:bodyPr>
          <a:lstStyle/>
          <a:p>
            <a:pPr>
              <a:buClr>
                <a:schemeClr val="accent1"/>
              </a:buClr>
            </a:pPr>
            <a:r>
              <a:rPr lang="en-US" dirty="0"/>
              <a:t>Zone: CM-1  8.44 Acres </a:t>
            </a:r>
          </a:p>
        </p:txBody>
      </p:sp>
    </p:spTree>
    <p:extLst>
      <p:ext uri="{BB962C8B-B14F-4D97-AF65-F5344CB8AC3E}">
        <p14:creationId xmlns:p14="http://schemas.microsoft.com/office/powerpoint/2010/main" val="171421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3CB8B0D-65EA-9C4B-A76F-E37119509726}"/>
              </a:ext>
            </a:extLst>
          </p:cNvPr>
          <p:cNvSpPr>
            <a:spLocks noGrp="1"/>
          </p:cNvSpPr>
          <p:nvPr>
            <p:ph type="title"/>
          </p:nvPr>
        </p:nvSpPr>
        <p:spPr>
          <a:xfrm>
            <a:off x="283904" y="0"/>
            <a:ext cx="7772400" cy="594626"/>
          </a:xfrm>
        </p:spPr>
        <p:txBody>
          <a:bodyPr anchor="b">
            <a:normAutofit/>
          </a:bodyPr>
          <a:lstStyle/>
          <a:p>
            <a:r>
              <a:rPr lang="en-US" dirty="0"/>
              <a:t>Southern Zone Proposed Additions</a:t>
            </a:r>
          </a:p>
        </p:txBody>
      </p:sp>
      <p:sp>
        <p:nvSpPr>
          <p:cNvPr id="4" name="Slide Number Placeholder 3">
            <a:extLst>
              <a:ext uri="{FF2B5EF4-FFF2-40B4-BE49-F238E27FC236}">
                <a16:creationId xmlns:a16="http://schemas.microsoft.com/office/drawing/2014/main" id="{8BBA4914-4E71-EAC9-3EE1-19C8529A5E8E}"/>
              </a:ext>
            </a:extLst>
          </p:cNvPr>
          <p:cNvSpPr>
            <a:spLocks noGrp="1"/>
          </p:cNvSpPr>
          <p:nvPr>
            <p:ph type="sldNum" sz="quarter" idx="11"/>
          </p:nvPr>
        </p:nvSpPr>
        <p:spPr>
          <a:xfrm>
            <a:off x="8531788" y="5648960"/>
            <a:ext cx="548640" cy="396240"/>
          </a:xfrm>
        </p:spPr>
        <p:txBody>
          <a:bodyPr anchor="ctr">
            <a:normAutofit/>
          </a:bodyPr>
          <a:lstStyle/>
          <a:p>
            <a:pPr>
              <a:spcAft>
                <a:spcPts val="600"/>
              </a:spcAft>
            </a:pPr>
            <a:fld id="{52264FF7-6BDA-495C-B979-6A893EEE8ABA}" type="slidenum">
              <a:rPr lang="en-US" smtClean="0"/>
              <a:pPr>
                <a:spcAft>
                  <a:spcPts val="600"/>
                </a:spcAft>
              </a:pPr>
              <a:t>12</a:t>
            </a:fld>
            <a:endParaRPr lang="en-US"/>
          </a:p>
        </p:txBody>
      </p:sp>
      <p:sp>
        <p:nvSpPr>
          <p:cNvPr id="11" name="Content Placeholder 3">
            <a:extLst>
              <a:ext uri="{FF2B5EF4-FFF2-40B4-BE49-F238E27FC236}">
                <a16:creationId xmlns:a16="http://schemas.microsoft.com/office/drawing/2014/main" id="{F7F7117B-19AB-0786-B8F7-F9A04120395F}"/>
              </a:ext>
            </a:extLst>
          </p:cNvPr>
          <p:cNvSpPr>
            <a:spLocks noGrp="1"/>
          </p:cNvSpPr>
          <p:nvPr>
            <p:ph type="body" sz="half" idx="2"/>
          </p:nvPr>
        </p:nvSpPr>
        <p:spPr>
          <a:xfrm>
            <a:off x="0" y="5282299"/>
            <a:ext cx="8394628" cy="594627"/>
          </a:xfrm>
        </p:spPr>
        <p:txBody>
          <a:bodyPr>
            <a:noAutofit/>
          </a:bodyPr>
          <a:lstStyle/>
          <a:p>
            <a:pPr marL="114300" indent="0">
              <a:buNone/>
            </a:pPr>
            <a:r>
              <a:rPr lang="en-US" sz="1800" dirty="0">
                <a:effectLst/>
                <a:latin typeface="Calibri" panose="020F0502020204030204" pitchFamily="34" charset="0"/>
                <a:ea typeface="Calibri" panose="020F0502020204030204" pitchFamily="34" charset="0"/>
              </a:rPr>
              <a:t>330 Hope Drive; 2410 Papermill Road; 2416 Papermill Road; 2223 Valley Avenue; 2227 Valley Avenue; 2229 Valley Avenue; 2251 Valley Avenue; 2291 Valley Avenue; 2311 Valley Avenue; 2405 Valley Avenue; 2409 Valley Avenue; 2417 Valley Avenue; 2425 Valley Avenue; 2431 Valley Avenue; 2433 Valley Avenue; 2441 Valley Avenue</a:t>
            </a:r>
            <a:endParaRPr lang="en-US" dirty="0"/>
          </a:p>
        </p:txBody>
      </p:sp>
      <p:pic>
        <p:nvPicPr>
          <p:cNvPr id="5" name="Picture 4">
            <a:extLst>
              <a:ext uri="{FF2B5EF4-FFF2-40B4-BE49-F238E27FC236}">
                <a16:creationId xmlns:a16="http://schemas.microsoft.com/office/drawing/2014/main" id="{FB9DD962-9AF9-8FA3-4BDA-D5C2D9C2ECC8}"/>
              </a:ext>
            </a:extLst>
          </p:cNvPr>
          <p:cNvPicPr>
            <a:picLocks noChangeAspect="1"/>
          </p:cNvPicPr>
          <p:nvPr/>
        </p:nvPicPr>
        <p:blipFill>
          <a:blip r:embed="rId2"/>
          <a:stretch>
            <a:fillRect/>
          </a:stretch>
        </p:blipFill>
        <p:spPr>
          <a:xfrm>
            <a:off x="990600" y="914400"/>
            <a:ext cx="6724336" cy="4038600"/>
          </a:xfrm>
          <a:prstGeom prst="rect">
            <a:avLst/>
          </a:prstGeom>
        </p:spPr>
      </p:pic>
    </p:spTree>
    <p:extLst>
      <p:ext uri="{BB962C8B-B14F-4D97-AF65-F5344CB8AC3E}">
        <p14:creationId xmlns:p14="http://schemas.microsoft.com/office/powerpoint/2010/main" val="12074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Southern Zone Additions Cont’d.</a:t>
            </a:r>
          </a:p>
        </p:txBody>
      </p:sp>
      <p:sp>
        <p:nvSpPr>
          <p:cNvPr id="3" name="Slide Number Placeholder 2"/>
          <p:cNvSpPr>
            <a:spLocks noGrp="1"/>
          </p:cNvSpPr>
          <p:nvPr>
            <p:ph type="sldNum" sz="quarter" idx="12"/>
          </p:nvPr>
        </p:nvSpPr>
        <p:spPr/>
        <p:txBody>
          <a:bodyPr/>
          <a:lstStyle/>
          <a:p>
            <a:fld id="{52264FF7-6BDA-495C-B979-6A893EEE8ABA}" type="slidenum">
              <a:rPr lang="en-US" smtClean="0"/>
              <a:pPr/>
              <a:t>13</a:t>
            </a:fld>
            <a:endParaRPr lang="en-US" dirty="0"/>
          </a:p>
        </p:txBody>
      </p:sp>
      <p:sp>
        <p:nvSpPr>
          <p:cNvPr id="8" name="TextBox 7"/>
          <p:cNvSpPr txBox="1"/>
          <p:nvPr/>
        </p:nvSpPr>
        <p:spPr>
          <a:xfrm>
            <a:off x="304800" y="1436688"/>
            <a:ext cx="496562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Total proposed addition: </a:t>
            </a:r>
            <a:r>
              <a:rPr lang="en-US" dirty="0">
                <a:solidFill>
                  <a:prstClr val="black"/>
                </a:solidFill>
                <a:latin typeface="Arial"/>
              </a:rPr>
              <a:t>37.71 acres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Properties proposed </a:t>
            </a:r>
            <a:r>
              <a:rPr lang="en-US" dirty="0">
                <a:solidFill>
                  <a:prstClr val="black"/>
                </a:solidFill>
                <a:latin typeface="Arial"/>
              </a:rPr>
              <a:t>for </a:t>
            </a:r>
            <a:r>
              <a:rPr kumimoji="0" lang="en-US" sz="1800" b="0" i="0" u="none" strike="noStrike" kern="1200" cap="none" spc="0" normalizeH="0" baseline="0" noProof="0" dirty="0">
                <a:ln>
                  <a:noFill/>
                </a:ln>
                <a:solidFill>
                  <a:prstClr val="black"/>
                </a:solidFill>
                <a:effectLst/>
                <a:uLnTx/>
                <a:uFillTx/>
                <a:latin typeface="Arial"/>
                <a:ea typeface="+mn-ea"/>
                <a:cs typeface="+mn-cs"/>
              </a:rPr>
              <a:t>addition are </a:t>
            </a: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outlined in </a:t>
            </a:r>
            <a:r>
              <a:rPr kumimoji="0" lang="en-US" sz="1800" b="0" i="0" u="none" strike="noStrike" kern="1200" cap="none" spc="0" normalizeH="0" baseline="0" noProof="0" dirty="0">
                <a:ln>
                  <a:noFill/>
                </a:ln>
                <a:solidFill>
                  <a:srgbClr val="FF0000"/>
                </a:solidFill>
                <a:effectLst/>
                <a:uLnTx/>
                <a:uFillTx/>
                <a:latin typeface="Arial"/>
                <a:ea typeface="+mn-ea"/>
                <a:cs typeface="+mn-cs"/>
              </a:rPr>
              <a:t>red</a:t>
            </a: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endParaRPr kumimoji="0" lang="en-US" sz="18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Zone: </a:t>
            </a:r>
            <a:r>
              <a:rPr lang="en-US" dirty="0">
                <a:solidFill>
                  <a:prstClr val="black"/>
                </a:solidFill>
                <a:latin typeface="Arial"/>
              </a:rPr>
              <a:t>B-2   14.14 Acres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1431EE35-A2A0-34A1-59A9-035ECC811F16}"/>
              </a:ext>
            </a:extLst>
          </p:cNvPr>
          <p:cNvPicPr>
            <a:picLocks noChangeAspect="1"/>
          </p:cNvPicPr>
          <p:nvPr/>
        </p:nvPicPr>
        <p:blipFill>
          <a:blip r:embed="rId2"/>
          <a:stretch>
            <a:fillRect/>
          </a:stretch>
        </p:blipFill>
        <p:spPr>
          <a:xfrm>
            <a:off x="4724400" y="2071013"/>
            <a:ext cx="3589208" cy="4724400"/>
          </a:xfrm>
          <a:prstGeom prst="rect">
            <a:avLst/>
          </a:prstGeom>
        </p:spPr>
      </p:pic>
      <p:pic>
        <p:nvPicPr>
          <p:cNvPr id="11" name="Picture 10">
            <a:extLst>
              <a:ext uri="{FF2B5EF4-FFF2-40B4-BE49-F238E27FC236}">
                <a16:creationId xmlns:a16="http://schemas.microsoft.com/office/drawing/2014/main" id="{B590AFE0-E30C-CD7B-42E1-9E0F4793E6C5}"/>
              </a:ext>
            </a:extLst>
          </p:cNvPr>
          <p:cNvPicPr>
            <a:picLocks noChangeAspect="1"/>
          </p:cNvPicPr>
          <p:nvPr/>
        </p:nvPicPr>
        <p:blipFill>
          <a:blip r:embed="rId3"/>
          <a:stretch>
            <a:fillRect/>
          </a:stretch>
        </p:blipFill>
        <p:spPr>
          <a:xfrm rot="5400000">
            <a:off x="357187" y="2875876"/>
            <a:ext cx="3676650" cy="4162425"/>
          </a:xfrm>
          <a:prstGeom prst="rect">
            <a:avLst/>
          </a:prstGeom>
        </p:spPr>
      </p:pic>
      <p:sp>
        <p:nvSpPr>
          <p:cNvPr id="12" name="TextBox 11">
            <a:extLst>
              <a:ext uri="{FF2B5EF4-FFF2-40B4-BE49-F238E27FC236}">
                <a16:creationId xmlns:a16="http://schemas.microsoft.com/office/drawing/2014/main" id="{AB1B2013-AA7D-1A9B-EDBC-2C0C0BEBF58C}"/>
              </a:ext>
            </a:extLst>
          </p:cNvPr>
          <p:cNvSpPr txBox="1"/>
          <p:nvPr/>
        </p:nvSpPr>
        <p:spPr>
          <a:xfrm>
            <a:off x="5266657" y="1701681"/>
            <a:ext cx="2810543" cy="369332"/>
          </a:xfrm>
          <a:prstGeom prst="rect">
            <a:avLst/>
          </a:prstGeom>
          <a:noFill/>
        </p:spPr>
        <p:txBody>
          <a:bodyPr wrap="square" rtlCol="0">
            <a:spAutoFit/>
          </a:bodyPr>
          <a:lstStyle/>
          <a:p>
            <a:pPr>
              <a:buClr>
                <a:schemeClr val="accent1"/>
              </a:buClr>
            </a:pPr>
            <a:r>
              <a:rPr lang="en-US" dirty="0"/>
              <a:t>Zone: B-2   23.57 Acres </a:t>
            </a:r>
          </a:p>
        </p:txBody>
      </p:sp>
    </p:spTree>
    <p:extLst>
      <p:ext uri="{BB962C8B-B14F-4D97-AF65-F5344CB8AC3E}">
        <p14:creationId xmlns:p14="http://schemas.microsoft.com/office/powerpoint/2010/main" val="164279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703"/>
            <a:ext cx="7620000" cy="1143000"/>
          </a:xfrm>
        </p:spPr>
        <p:txBody>
          <a:bodyPr>
            <a:normAutofit/>
          </a:bodyPr>
          <a:lstStyle/>
          <a:p>
            <a:r>
              <a:rPr lang="en-US" sz="4000" dirty="0"/>
              <a:t>Incentive Amendments</a:t>
            </a:r>
          </a:p>
        </p:txBody>
      </p:sp>
      <p:sp>
        <p:nvSpPr>
          <p:cNvPr id="4" name="Slide Number Placeholder 3"/>
          <p:cNvSpPr>
            <a:spLocks noGrp="1"/>
          </p:cNvSpPr>
          <p:nvPr>
            <p:ph type="sldNum" sz="quarter" idx="12"/>
          </p:nvPr>
        </p:nvSpPr>
        <p:spPr/>
        <p:txBody>
          <a:bodyPr/>
          <a:lstStyle/>
          <a:p>
            <a:fld id="{7991B4ED-BCC2-41FA-B731-1401E3E8037D}" type="slidenum">
              <a:rPr lang="en-US" smtClean="0"/>
              <a:t>14</a:t>
            </a:fld>
            <a:endParaRPr lang="en-US"/>
          </a:p>
        </p:txBody>
      </p:sp>
      <p:sp>
        <p:nvSpPr>
          <p:cNvPr id="15" name="TextBox 14"/>
          <p:cNvSpPr txBox="1"/>
          <p:nvPr/>
        </p:nvSpPr>
        <p:spPr>
          <a:xfrm>
            <a:off x="331516" y="1475324"/>
            <a:ext cx="7745684" cy="4462760"/>
          </a:xfrm>
          <a:prstGeom prst="rect">
            <a:avLst/>
          </a:prstGeom>
          <a:noFill/>
        </p:spPr>
        <p:txBody>
          <a:bodyPr wrap="square" rtlCol="0">
            <a:spAutoFit/>
          </a:bodyPr>
          <a:lstStyle/>
          <a:p>
            <a:pPr>
              <a:buClr>
                <a:schemeClr val="accent1"/>
              </a:buClr>
            </a:pPr>
            <a:r>
              <a:rPr lang="en-US" sz="2000" dirty="0"/>
              <a:t>Program Goals: </a:t>
            </a:r>
          </a:p>
          <a:p>
            <a:pPr>
              <a:buClr>
                <a:schemeClr val="accent1"/>
              </a:buClr>
            </a:pPr>
            <a:endParaRPr lang="en-US" sz="2000" dirty="0"/>
          </a:p>
          <a:p>
            <a:pPr marL="342900" indent="-342900">
              <a:buClr>
                <a:schemeClr val="accent1"/>
              </a:buClr>
              <a:buFont typeface="Arial" panose="020B0604020202020204" pitchFamily="34" charset="0"/>
              <a:buChar char="•"/>
            </a:pPr>
            <a:r>
              <a:rPr lang="en-US" sz="2000" dirty="0"/>
              <a:t>Spur Job Creation</a:t>
            </a:r>
          </a:p>
          <a:p>
            <a:pPr marL="342900" indent="-342900">
              <a:buClr>
                <a:schemeClr val="accent1"/>
              </a:buClr>
              <a:buFont typeface="Arial" panose="020B0604020202020204" pitchFamily="34" charset="0"/>
              <a:buChar char="•"/>
            </a:pPr>
            <a:endParaRPr lang="en-US" sz="2000" dirty="0"/>
          </a:p>
          <a:p>
            <a:pPr marL="342900" indent="-342900">
              <a:buClr>
                <a:schemeClr val="accent1"/>
              </a:buClr>
              <a:buFont typeface="Arial" panose="020B0604020202020204" pitchFamily="34" charset="0"/>
              <a:buChar char="•"/>
            </a:pPr>
            <a:r>
              <a:rPr lang="en-US" sz="2000" dirty="0"/>
              <a:t>Encourage Capital Investment</a:t>
            </a:r>
          </a:p>
          <a:p>
            <a:pPr marL="342900" indent="-342900">
              <a:buClr>
                <a:schemeClr val="accent1"/>
              </a:buClr>
              <a:buFont typeface="Arial" panose="020B0604020202020204" pitchFamily="34" charset="0"/>
              <a:buChar char="•"/>
            </a:pPr>
            <a:endParaRPr lang="en-US" sz="2000" dirty="0"/>
          </a:p>
          <a:p>
            <a:pPr marL="342900" indent="-342900">
              <a:buClr>
                <a:schemeClr val="accent1"/>
              </a:buClr>
              <a:buFont typeface="Arial" panose="020B0604020202020204" pitchFamily="34" charset="0"/>
              <a:buChar char="•"/>
            </a:pPr>
            <a:r>
              <a:rPr lang="en-US" sz="2000" dirty="0"/>
              <a:t>Promote Business Expansion &amp; Retention </a:t>
            </a:r>
          </a:p>
          <a:p>
            <a:pPr marL="342900" indent="-342900">
              <a:buClr>
                <a:schemeClr val="accent1"/>
              </a:buClr>
              <a:buFont typeface="Arial" panose="020B0604020202020204" pitchFamily="34" charset="0"/>
              <a:buChar char="•"/>
            </a:pPr>
            <a:endParaRPr lang="en-US" sz="2000" dirty="0"/>
          </a:p>
          <a:p>
            <a:pPr marL="342900" indent="-342900">
              <a:buClr>
                <a:schemeClr val="accent1"/>
              </a:buClr>
              <a:buFont typeface="Arial" panose="020B0604020202020204" pitchFamily="34" charset="0"/>
              <a:buChar char="•"/>
            </a:pPr>
            <a:r>
              <a:rPr lang="en-US" sz="2000" dirty="0"/>
              <a:t>Stimulate Real Estate Development </a:t>
            </a:r>
          </a:p>
          <a:p>
            <a:pPr marL="342900" indent="-342900">
              <a:buClr>
                <a:schemeClr val="accent1"/>
              </a:buClr>
              <a:buFont typeface="Arial" panose="020B0604020202020204" pitchFamily="34" charset="0"/>
              <a:buChar char="•"/>
            </a:pPr>
            <a:endParaRPr lang="en-US" sz="2000" dirty="0"/>
          </a:p>
          <a:p>
            <a:pPr marL="342900" indent="-342900">
              <a:buClr>
                <a:schemeClr val="accent1"/>
              </a:buClr>
              <a:buFont typeface="Arial" panose="020B0604020202020204" pitchFamily="34" charset="0"/>
              <a:buChar char="•"/>
            </a:pPr>
            <a:r>
              <a:rPr lang="en-US" sz="2000" dirty="0"/>
              <a:t>Assist Entrepreneurs &amp; Small Business Owners </a:t>
            </a:r>
          </a:p>
          <a:p>
            <a:pPr>
              <a:buClr>
                <a:schemeClr val="accent1"/>
              </a:buClr>
            </a:pPr>
            <a:endParaRPr lang="en-US" sz="2000" dirty="0"/>
          </a:p>
          <a:p>
            <a:pPr>
              <a:buClr>
                <a:schemeClr val="accent1"/>
              </a:buClr>
            </a:pPr>
            <a:endParaRPr lang="en-US" sz="2200" dirty="0"/>
          </a:p>
          <a:p>
            <a:pPr>
              <a:buClr>
                <a:schemeClr val="accent1"/>
              </a:buClr>
            </a:pPr>
            <a:endParaRPr lang="en-US" sz="2200" dirty="0"/>
          </a:p>
        </p:txBody>
      </p:sp>
      <p:sp>
        <p:nvSpPr>
          <p:cNvPr id="5" name="Rectangle 1">
            <a:extLst>
              <a:ext uri="{FF2B5EF4-FFF2-40B4-BE49-F238E27FC236}">
                <a16:creationId xmlns:a16="http://schemas.microsoft.com/office/drawing/2014/main" id="{EACBDF76-C557-9CB1-4AAC-E8FC4C045F83}"/>
              </a:ext>
            </a:extLst>
          </p:cNvPr>
          <p:cNvSpPr>
            <a:spLocks noChangeArrowheads="1"/>
          </p:cNvSpPr>
          <p:nvPr/>
        </p:nvSpPr>
        <p:spPr bwMode="auto">
          <a:xfrm>
            <a:off x="30861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634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7119-E386-D2C5-34E2-77D2D79AB92C}"/>
              </a:ext>
            </a:extLst>
          </p:cNvPr>
          <p:cNvSpPr>
            <a:spLocks noGrp="1"/>
          </p:cNvSpPr>
          <p:nvPr>
            <p:ph type="title"/>
          </p:nvPr>
        </p:nvSpPr>
        <p:spPr/>
        <p:txBody>
          <a:bodyPr/>
          <a:lstStyle/>
          <a:p>
            <a:r>
              <a:rPr lang="en-US" dirty="0"/>
              <a:t>Incentive Amendments Ordinance</a:t>
            </a:r>
          </a:p>
        </p:txBody>
      </p:sp>
      <p:sp>
        <p:nvSpPr>
          <p:cNvPr id="3" name="Content Placeholder 2">
            <a:extLst>
              <a:ext uri="{FF2B5EF4-FFF2-40B4-BE49-F238E27FC236}">
                <a16:creationId xmlns:a16="http://schemas.microsoft.com/office/drawing/2014/main" id="{57771DC3-6700-AA18-F7E3-CD5BBE623F12}"/>
              </a:ext>
            </a:extLst>
          </p:cNvPr>
          <p:cNvSpPr>
            <a:spLocks noGrp="1"/>
          </p:cNvSpPr>
          <p:nvPr>
            <p:ph idx="1"/>
          </p:nvPr>
        </p:nvSpPr>
        <p:spPr>
          <a:xfrm>
            <a:off x="457200" y="2133600"/>
            <a:ext cx="7620000" cy="4800600"/>
          </a:xfrm>
        </p:spPr>
        <p:txBody>
          <a:bodyPr/>
          <a:lstStyle/>
          <a:p>
            <a:r>
              <a:rPr lang="en-US" dirty="0"/>
              <a:t>To implement the approved incentive amendments, an ordinance to amend Ch. 8 Article 1 Section 8-15, Article 2 Section 8 26-29, and Ch. 27, Article 2, Division 4(A) Section 27-29 of the Winchester City Code is required.</a:t>
            </a:r>
          </a:p>
          <a:p>
            <a:endParaRPr lang="en-US" dirty="0"/>
          </a:p>
        </p:txBody>
      </p:sp>
      <p:sp>
        <p:nvSpPr>
          <p:cNvPr id="4" name="Slide Number Placeholder 3">
            <a:extLst>
              <a:ext uri="{FF2B5EF4-FFF2-40B4-BE49-F238E27FC236}">
                <a16:creationId xmlns:a16="http://schemas.microsoft.com/office/drawing/2014/main" id="{B0B05308-9403-A392-27E8-0E959961DAD3}"/>
              </a:ext>
            </a:extLst>
          </p:cNvPr>
          <p:cNvSpPr>
            <a:spLocks noGrp="1"/>
          </p:cNvSpPr>
          <p:nvPr>
            <p:ph type="sldNum" sz="quarter" idx="12"/>
          </p:nvPr>
        </p:nvSpPr>
        <p:spPr/>
        <p:txBody>
          <a:bodyPr/>
          <a:lstStyle/>
          <a:p>
            <a:fld id="{52264FF7-6BDA-495C-B979-6A893EEE8ABA}" type="slidenum">
              <a:rPr lang="en-US" smtClean="0"/>
              <a:pPr/>
              <a:t>15</a:t>
            </a:fld>
            <a:endParaRPr lang="en-US" dirty="0"/>
          </a:p>
        </p:txBody>
      </p:sp>
    </p:spTree>
    <p:extLst>
      <p:ext uri="{BB962C8B-B14F-4D97-AF65-F5344CB8AC3E}">
        <p14:creationId xmlns:p14="http://schemas.microsoft.com/office/powerpoint/2010/main" val="131892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03C1-AAFC-FE33-EFC6-F1D2DF5B4B0E}"/>
              </a:ext>
            </a:extLst>
          </p:cNvPr>
          <p:cNvSpPr>
            <a:spLocks noGrp="1"/>
          </p:cNvSpPr>
          <p:nvPr>
            <p:ph type="title"/>
          </p:nvPr>
        </p:nvSpPr>
        <p:spPr>
          <a:xfrm>
            <a:off x="228600" y="0"/>
            <a:ext cx="8229600" cy="1143000"/>
          </a:xfrm>
        </p:spPr>
        <p:txBody>
          <a:bodyPr/>
          <a:lstStyle/>
          <a:p>
            <a:r>
              <a:rPr lang="en-US" dirty="0"/>
              <a:t>Loan Amendments Suggestions </a:t>
            </a:r>
          </a:p>
        </p:txBody>
      </p:sp>
      <p:sp>
        <p:nvSpPr>
          <p:cNvPr id="4" name="Slide Number Placeholder 3">
            <a:extLst>
              <a:ext uri="{FF2B5EF4-FFF2-40B4-BE49-F238E27FC236}">
                <a16:creationId xmlns:a16="http://schemas.microsoft.com/office/drawing/2014/main" id="{5FDF8831-7470-B21D-0118-483984F5EE3D}"/>
              </a:ext>
            </a:extLst>
          </p:cNvPr>
          <p:cNvSpPr>
            <a:spLocks noGrp="1"/>
          </p:cNvSpPr>
          <p:nvPr>
            <p:ph type="sldNum" sz="quarter" idx="12"/>
          </p:nvPr>
        </p:nvSpPr>
        <p:spPr/>
        <p:txBody>
          <a:bodyPr/>
          <a:lstStyle/>
          <a:p>
            <a:fld id="{52264FF7-6BDA-495C-B979-6A893EEE8ABA}" type="slidenum">
              <a:rPr lang="en-US" smtClean="0"/>
              <a:pPr/>
              <a:t>16</a:t>
            </a:fld>
            <a:endParaRPr lang="en-US" dirty="0"/>
          </a:p>
        </p:txBody>
      </p:sp>
      <p:graphicFrame>
        <p:nvGraphicFramePr>
          <p:cNvPr id="9" name="Table 9">
            <a:extLst>
              <a:ext uri="{FF2B5EF4-FFF2-40B4-BE49-F238E27FC236}">
                <a16:creationId xmlns:a16="http://schemas.microsoft.com/office/drawing/2014/main" id="{11A56D22-AFC9-A34E-9A06-E0264B939B54}"/>
              </a:ext>
            </a:extLst>
          </p:cNvPr>
          <p:cNvGraphicFramePr>
            <a:graphicFrameLocks noGrp="1"/>
          </p:cNvGraphicFramePr>
          <p:nvPr>
            <p:ph idx="1"/>
            <p:extLst>
              <p:ext uri="{D42A27DB-BD31-4B8C-83A1-F6EECF244321}">
                <p14:modId xmlns:p14="http://schemas.microsoft.com/office/powerpoint/2010/main" val="2501955183"/>
              </p:ext>
            </p:extLst>
          </p:nvPr>
        </p:nvGraphicFramePr>
        <p:xfrm>
          <a:off x="194187" y="990600"/>
          <a:ext cx="7848600" cy="5700713"/>
        </p:xfrm>
        <a:graphic>
          <a:graphicData uri="http://schemas.openxmlformats.org/drawingml/2006/table">
            <a:tbl>
              <a:tblPr firstRow="1" bandRow="1">
                <a:tableStyleId>{5C22544A-7EE6-4342-B048-85BDC9FD1C3A}</a:tableStyleId>
              </a:tblPr>
              <a:tblGrid>
                <a:gridCol w="1754393">
                  <a:extLst>
                    <a:ext uri="{9D8B030D-6E8A-4147-A177-3AD203B41FA5}">
                      <a16:colId xmlns:a16="http://schemas.microsoft.com/office/drawing/2014/main" val="2465468329"/>
                    </a:ext>
                  </a:extLst>
                </a:gridCol>
                <a:gridCol w="2631590">
                  <a:extLst>
                    <a:ext uri="{9D8B030D-6E8A-4147-A177-3AD203B41FA5}">
                      <a16:colId xmlns:a16="http://schemas.microsoft.com/office/drawing/2014/main" val="2604558135"/>
                    </a:ext>
                  </a:extLst>
                </a:gridCol>
                <a:gridCol w="3462617">
                  <a:extLst>
                    <a:ext uri="{9D8B030D-6E8A-4147-A177-3AD203B41FA5}">
                      <a16:colId xmlns:a16="http://schemas.microsoft.com/office/drawing/2014/main" val="1758979737"/>
                    </a:ext>
                  </a:extLst>
                </a:gridCol>
              </a:tblGrid>
              <a:tr h="170365">
                <a:tc>
                  <a:txBody>
                    <a:bodyPr/>
                    <a:lstStyle/>
                    <a:p>
                      <a:pPr marL="0" marR="0" algn="l">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Name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Before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New Suggestions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987201"/>
                  </a:ext>
                </a:extLst>
              </a:tr>
              <a:tr h="1239882">
                <a:tc>
                  <a:txBody>
                    <a:bodyPr/>
                    <a:lstStyle/>
                    <a:p>
                      <a:pPr marL="0" marR="0" algn="l">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Commercial Façade Loan</a:t>
                      </a:r>
                    </a:p>
                    <a:p>
                      <a:pPr marL="0" marR="0" algn="l">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to EZ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 Interest Rate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Loan repayment can be deferred for up to two/three years.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Option of Deferment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Partial Disbursements</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$100,000 a year </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 Wide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3.5% Interest Rate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 Interest Rate for a business located in EZ</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Eliminate the Deferred, Deferment and Partial Disbursement option.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$50,000 a year</a:t>
                      </a:r>
                    </a:p>
                  </a:txBody>
                  <a:tcPr marL="68580" marR="68580" marT="0" marB="0"/>
                </a:tc>
                <a:extLst>
                  <a:ext uri="{0D108BD9-81ED-4DB2-BD59-A6C34878D82A}">
                    <a16:rowId xmlns:a16="http://schemas.microsoft.com/office/drawing/2014/main" val="3517081687"/>
                  </a:ext>
                </a:extLst>
              </a:tr>
              <a:tr h="1061630">
                <a:tc>
                  <a:txBody>
                    <a:bodyPr/>
                    <a:lstStyle/>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Enterprise Zone Micro-Loan</a:t>
                      </a:r>
                    </a:p>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to EZ</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$1,000 to $10,000</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7%</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24 months; except equipment loans, 36-60 months</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$15,000 a year</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 Wide</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Increase to $1,000 to $15,000</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Prime rate</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 Prime Rate for Business Located in the EZ</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36 months</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$25,000 a year</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Change name to “Micro Loan”</a:t>
                      </a:r>
                    </a:p>
                  </a:txBody>
                  <a:tcPr marL="68580" marR="68580" marT="0" marB="0"/>
                </a:tc>
                <a:extLst>
                  <a:ext uri="{0D108BD9-81ED-4DB2-BD59-A6C34878D82A}">
                    <a16:rowId xmlns:a16="http://schemas.microsoft.com/office/drawing/2014/main" val="2815015546"/>
                  </a:ext>
                </a:extLst>
              </a:tr>
              <a:tr h="1596387">
                <a:tc>
                  <a:txBody>
                    <a:bodyPr/>
                    <a:lstStyle/>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Real Estate Development Revolving Loan Fund </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 Wide</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$250,000 or 45% project.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Cover soft costs (property development, including legal, architectural, engineering, survey, and other related cost)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basis points above the interest rate of the US treasury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$400,000 a year</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Citywide</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$250,000 or 25% project cost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$250,000 or 35% of project cost for a business located in EZ</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Remove coverage of soft costs.</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Add Requirement private financing first and/or SBDC and equity.</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Rate: mirror bank terms</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$550,000 a year</a:t>
                      </a:r>
                    </a:p>
                  </a:txBody>
                  <a:tcPr marL="68580" marR="68580" marT="0" marB="0"/>
                </a:tc>
                <a:extLst>
                  <a:ext uri="{0D108BD9-81ED-4DB2-BD59-A6C34878D82A}">
                    <a16:rowId xmlns:a16="http://schemas.microsoft.com/office/drawing/2014/main" val="2078109744"/>
                  </a:ext>
                </a:extLst>
              </a:tr>
              <a:tr h="1418135">
                <a:tc>
                  <a:txBody>
                    <a:bodyPr/>
                    <a:lstStyle/>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Business Growth Revolving Loan</a:t>
                      </a:r>
                    </a:p>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 Wide</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$100,000 or 45% project.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 years</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basis points above the interest rate of the US treasury</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$100,000 a year</a:t>
                      </a:r>
                    </a:p>
                  </a:txBody>
                  <a:tcPr marL="68580" marR="68580" marT="0" marB="0"/>
                </a:tc>
                <a:tc>
                  <a:txBody>
                    <a:bodyPr/>
                    <a:lstStyle/>
                    <a:p>
                      <a:pPr marL="171450" marR="0" lvl="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Citywide</a:t>
                      </a:r>
                    </a:p>
                    <a:p>
                      <a:pPr marL="171450" marR="0" lvl="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$100,000 or 25% project cost </a:t>
                      </a:r>
                    </a:p>
                    <a:p>
                      <a:pPr marL="171450" marR="0" lvl="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$100,000 or 35% of project cost for a business located in EZ</a:t>
                      </a:r>
                    </a:p>
                    <a:p>
                      <a:pPr marL="171450" marR="0" lvl="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Rate: mirror bank terms </a:t>
                      </a:r>
                    </a:p>
                    <a:p>
                      <a:pPr marL="171450" marR="0" lvl="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Add Requirement private financing first and/or SBDC and equity.</a:t>
                      </a:r>
                    </a:p>
                    <a:p>
                      <a:pPr marL="171450" marR="0" lvl="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$200,000 a year.</a:t>
                      </a:r>
                    </a:p>
                  </a:txBody>
                  <a:tcPr marL="68580" marR="68580" marT="0" marB="0"/>
                </a:tc>
                <a:extLst>
                  <a:ext uri="{0D108BD9-81ED-4DB2-BD59-A6C34878D82A}">
                    <a16:rowId xmlns:a16="http://schemas.microsoft.com/office/drawing/2014/main" val="3392409126"/>
                  </a:ext>
                </a:extLst>
              </a:tr>
            </a:tbl>
          </a:graphicData>
        </a:graphic>
      </p:graphicFrame>
    </p:spTree>
    <p:extLst>
      <p:ext uri="{BB962C8B-B14F-4D97-AF65-F5344CB8AC3E}">
        <p14:creationId xmlns:p14="http://schemas.microsoft.com/office/powerpoint/2010/main" val="384465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0A9A-8483-F133-727D-B5D33232F729}"/>
              </a:ext>
            </a:extLst>
          </p:cNvPr>
          <p:cNvSpPr>
            <a:spLocks noGrp="1"/>
          </p:cNvSpPr>
          <p:nvPr>
            <p:ph type="title"/>
          </p:nvPr>
        </p:nvSpPr>
        <p:spPr>
          <a:xfrm>
            <a:off x="0" y="0"/>
            <a:ext cx="8763000" cy="1143000"/>
          </a:xfrm>
        </p:spPr>
        <p:txBody>
          <a:bodyPr/>
          <a:lstStyle/>
          <a:p>
            <a:r>
              <a:rPr lang="en-US" dirty="0"/>
              <a:t>Grants Amendments Suggestions </a:t>
            </a:r>
          </a:p>
        </p:txBody>
      </p:sp>
      <p:graphicFrame>
        <p:nvGraphicFramePr>
          <p:cNvPr id="5" name="Table 5">
            <a:extLst>
              <a:ext uri="{FF2B5EF4-FFF2-40B4-BE49-F238E27FC236}">
                <a16:creationId xmlns:a16="http://schemas.microsoft.com/office/drawing/2014/main" id="{04A51ABD-A378-B235-F4E3-E97409C4E763}"/>
              </a:ext>
            </a:extLst>
          </p:cNvPr>
          <p:cNvGraphicFramePr>
            <a:graphicFrameLocks noGrp="1"/>
          </p:cNvGraphicFramePr>
          <p:nvPr>
            <p:ph idx="1"/>
            <p:extLst>
              <p:ext uri="{D42A27DB-BD31-4B8C-83A1-F6EECF244321}">
                <p14:modId xmlns:p14="http://schemas.microsoft.com/office/powerpoint/2010/main" val="297068319"/>
              </p:ext>
            </p:extLst>
          </p:nvPr>
        </p:nvGraphicFramePr>
        <p:xfrm>
          <a:off x="152400" y="1079500"/>
          <a:ext cx="8153400" cy="5412138"/>
        </p:xfrm>
        <a:graphic>
          <a:graphicData uri="http://schemas.openxmlformats.org/drawingml/2006/table">
            <a:tbl>
              <a:tblPr firstRow="1" bandRow="1">
                <a:tableStyleId>{5C22544A-7EE6-4342-B048-85BDC9FD1C3A}</a:tableStyleId>
              </a:tblPr>
              <a:tblGrid>
                <a:gridCol w="2298192">
                  <a:extLst>
                    <a:ext uri="{9D8B030D-6E8A-4147-A177-3AD203B41FA5}">
                      <a16:colId xmlns:a16="http://schemas.microsoft.com/office/drawing/2014/main" val="2263657987"/>
                    </a:ext>
                  </a:extLst>
                </a:gridCol>
                <a:gridCol w="2502408">
                  <a:extLst>
                    <a:ext uri="{9D8B030D-6E8A-4147-A177-3AD203B41FA5}">
                      <a16:colId xmlns:a16="http://schemas.microsoft.com/office/drawing/2014/main" val="1433828858"/>
                    </a:ext>
                  </a:extLst>
                </a:gridCol>
                <a:gridCol w="3352800">
                  <a:extLst>
                    <a:ext uri="{9D8B030D-6E8A-4147-A177-3AD203B41FA5}">
                      <a16:colId xmlns:a16="http://schemas.microsoft.com/office/drawing/2014/main" val="2905283271"/>
                    </a:ext>
                  </a:extLst>
                </a:gridCol>
              </a:tblGrid>
              <a:tr h="196850">
                <a:tc>
                  <a:txBody>
                    <a:bodyPr/>
                    <a:lstStyle/>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Name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Before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New Suggestions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901292"/>
                  </a:ext>
                </a:extLst>
              </a:tr>
              <a:tr h="1038155">
                <a:tc>
                  <a:txBody>
                    <a:bodyPr/>
                    <a:lstStyle/>
                    <a:p>
                      <a:pPr marL="0" marR="0" algn="l">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Exterior Improvement Grant </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to EZ</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of the improved cost up to $10,000 façade improvements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$50,000 a year</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 Wide</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of the improved cost up to $15,000 façade improvements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of the improved cost up to $20,000 façade improvements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$60,000 a year</a:t>
                      </a:r>
                    </a:p>
                  </a:txBody>
                  <a:tcPr marL="68580" marR="68580" marT="0" marB="0"/>
                </a:tc>
                <a:extLst>
                  <a:ext uri="{0D108BD9-81ED-4DB2-BD59-A6C34878D82A}">
                    <a16:rowId xmlns:a16="http://schemas.microsoft.com/office/drawing/2014/main" val="2636826329"/>
                  </a:ext>
                </a:extLst>
              </a:tr>
              <a:tr h="2258332">
                <a:tc>
                  <a:txBody>
                    <a:bodyPr/>
                    <a:lstStyle/>
                    <a:p>
                      <a:pPr marL="0" marR="0" algn="l">
                        <a:lnSpc>
                          <a:spcPct val="107000"/>
                        </a:lnSpc>
                        <a:spcBef>
                          <a:spcPts val="0"/>
                        </a:spcBef>
                        <a:spcAft>
                          <a:spcPts val="0"/>
                        </a:spcAft>
                      </a:pPr>
                      <a:r>
                        <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Chamber of Commerce membership fee waivers</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New incentive proposed. </a:t>
                      </a:r>
                    </a:p>
                    <a:p>
                      <a:pPr marL="0" marR="0" algn="l">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 Wide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Up to $1,500 can be granted in a year.</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Grant is meant for small businesses within the city limits with fewer than 50 employees.</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 TVRC memberships will be granted to new businesses, or 1 TVRC membership will be granted to an existing business.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 Community Leadership Program Class (CLP)</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Priority will be given to businesses located in the EZ. </a:t>
                      </a:r>
                    </a:p>
                    <a:p>
                      <a:pPr marL="171450" marR="0" indent="-171450" algn="l">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$2,000 a year.</a:t>
                      </a:r>
                    </a:p>
                  </a:txBody>
                  <a:tcPr marL="68580" marR="68580" marT="0" marB="0"/>
                </a:tc>
                <a:extLst>
                  <a:ext uri="{0D108BD9-81ED-4DB2-BD59-A6C34878D82A}">
                    <a16:rowId xmlns:a16="http://schemas.microsoft.com/office/drawing/2014/main" val="2645780868"/>
                  </a:ext>
                </a:extLst>
              </a:tr>
              <a:tr h="1888568">
                <a:tc>
                  <a:txBody>
                    <a:bodyPr/>
                    <a:lstStyle/>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Commercial/ Industrial/ Mixed-Use Property Rehabilitation Grant</a:t>
                      </a: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EZ</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Incentive:  $10,000 for a new assessed value of $250,000 - $499,000</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$15,000 per grant for a new assessed value of $500,00 or more.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one-time cash grant for commercial or mixed-use property within the EZ that has a substantially improved assessed value of at least 40%</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$50,000 a year</a:t>
                      </a: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$25,000 a year.</a:t>
                      </a:r>
                    </a:p>
                  </a:txBody>
                  <a:tcPr marL="68580" marR="68580" marT="0" marB="0"/>
                </a:tc>
                <a:extLst>
                  <a:ext uri="{0D108BD9-81ED-4DB2-BD59-A6C34878D82A}">
                    <a16:rowId xmlns:a16="http://schemas.microsoft.com/office/drawing/2014/main" val="1443305404"/>
                  </a:ext>
                </a:extLst>
              </a:tr>
            </a:tbl>
          </a:graphicData>
        </a:graphic>
      </p:graphicFrame>
      <p:sp>
        <p:nvSpPr>
          <p:cNvPr id="4" name="Slide Number Placeholder 3">
            <a:extLst>
              <a:ext uri="{FF2B5EF4-FFF2-40B4-BE49-F238E27FC236}">
                <a16:creationId xmlns:a16="http://schemas.microsoft.com/office/drawing/2014/main" id="{F8CE9A0B-01CF-40CC-D518-BD7C153D290C}"/>
              </a:ext>
            </a:extLst>
          </p:cNvPr>
          <p:cNvSpPr>
            <a:spLocks noGrp="1"/>
          </p:cNvSpPr>
          <p:nvPr>
            <p:ph type="sldNum" sz="quarter" idx="12"/>
          </p:nvPr>
        </p:nvSpPr>
        <p:spPr/>
        <p:txBody>
          <a:bodyPr/>
          <a:lstStyle/>
          <a:p>
            <a:fld id="{52264FF7-6BDA-495C-B979-6A893EEE8ABA}" type="slidenum">
              <a:rPr lang="en-US" smtClean="0"/>
              <a:pPr/>
              <a:t>17</a:t>
            </a:fld>
            <a:endParaRPr lang="en-US" dirty="0"/>
          </a:p>
        </p:txBody>
      </p:sp>
    </p:spTree>
    <p:extLst>
      <p:ext uri="{BB962C8B-B14F-4D97-AF65-F5344CB8AC3E}">
        <p14:creationId xmlns:p14="http://schemas.microsoft.com/office/powerpoint/2010/main" val="335827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DDEF-1015-880A-FA96-4C8D8E4495A2}"/>
              </a:ext>
            </a:extLst>
          </p:cNvPr>
          <p:cNvSpPr>
            <a:spLocks noGrp="1"/>
          </p:cNvSpPr>
          <p:nvPr>
            <p:ph type="title"/>
          </p:nvPr>
        </p:nvSpPr>
        <p:spPr>
          <a:xfrm>
            <a:off x="63572" y="274638"/>
            <a:ext cx="8305800" cy="1143000"/>
          </a:xfrm>
        </p:spPr>
        <p:txBody>
          <a:bodyPr/>
          <a:lstStyle/>
          <a:p>
            <a:r>
              <a:rPr lang="en-US" dirty="0"/>
              <a:t>Tax Abatements Amendments Suggestions </a:t>
            </a:r>
          </a:p>
        </p:txBody>
      </p:sp>
      <p:graphicFrame>
        <p:nvGraphicFramePr>
          <p:cNvPr id="5" name="Table 5">
            <a:extLst>
              <a:ext uri="{FF2B5EF4-FFF2-40B4-BE49-F238E27FC236}">
                <a16:creationId xmlns:a16="http://schemas.microsoft.com/office/drawing/2014/main" id="{39053C24-F02B-CD42-A584-A4179F12A456}"/>
              </a:ext>
            </a:extLst>
          </p:cNvPr>
          <p:cNvGraphicFramePr>
            <a:graphicFrameLocks noGrp="1"/>
          </p:cNvGraphicFramePr>
          <p:nvPr>
            <p:ph idx="1"/>
            <p:extLst>
              <p:ext uri="{D42A27DB-BD31-4B8C-83A1-F6EECF244321}">
                <p14:modId xmlns:p14="http://schemas.microsoft.com/office/powerpoint/2010/main" val="997838047"/>
              </p:ext>
            </p:extLst>
          </p:nvPr>
        </p:nvGraphicFramePr>
        <p:xfrm>
          <a:off x="63572" y="1600201"/>
          <a:ext cx="8305800" cy="4983417"/>
        </p:xfrm>
        <a:graphic>
          <a:graphicData uri="http://schemas.openxmlformats.org/drawingml/2006/table">
            <a:tbl>
              <a:tblPr firstRow="1" bandRow="1">
                <a:tableStyleId>{5C22544A-7EE6-4342-B048-85BDC9FD1C3A}</a:tableStyleId>
              </a:tblPr>
              <a:tblGrid>
                <a:gridCol w="1609725">
                  <a:extLst>
                    <a:ext uri="{9D8B030D-6E8A-4147-A177-3AD203B41FA5}">
                      <a16:colId xmlns:a16="http://schemas.microsoft.com/office/drawing/2014/main" val="2350912509"/>
                    </a:ext>
                  </a:extLst>
                </a:gridCol>
                <a:gridCol w="3355903">
                  <a:extLst>
                    <a:ext uri="{9D8B030D-6E8A-4147-A177-3AD203B41FA5}">
                      <a16:colId xmlns:a16="http://schemas.microsoft.com/office/drawing/2014/main" val="3492801851"/>
                    </a:ext>
                  </a:extLst>
                </a:gridCol>
                <a:gridCol w="3340172">
                  <a:extLst>
                    <a:ext uri="{9D8B030D-6E8A-4147-A177-3AD203B41FA5}">
                      <a16:colId xmlns:a16="http://schemas.microsoft.com/office/drawing/2014/main" val="2524896357"/>
                    </a:ext>
                  </a:extLst>
                </a:gridCol>
              </a:tblGrid>
              <a:tr h="147730">
                <a:tc>
                  <a:txBody>
                    <a:bodyPr/>
                    <a:lstStyle/>
                    <a:p>
                      <a:pPr marL="0" marR="0">
                        <a:lnSpc>
                          <a:spcPct val="107000"/>
                        </a:lnSpc>
                        <a:spcBef>
                          <a:spcPts val="0"/>
                        </a:spcBef>
                        <a:spcAft>
                          <a:spcPts val="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Name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kern="100">
                          <a:effectLst/>
                          <a:latin typeface="Calibri" panose="020F0502020204030204" pitchFamily="34" charset="0"/>
                          <a:ea typeface="Calibri" panose="020F0502020204030204" pitchFamily="34" charset="0"/>
                          <a:cs typeface="Times New Roman" panose="02020603050405020304" pitchFamily="18" charset="0"/>
                        </a:rPr>
                        <a:t>Before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New Suggestions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8613749"/>
                  </a:ext>
                </a:extLst>
              </a:tr>
              <a:tr h="2203303">
                <a:tc>
                  <a:txBody>
                    <a:bodyPr/>
                    <a:lstStyle/>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Business Development Grant</a:t>
                      </a: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EZ</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property must be a “substantial rehabilitation,” equaling 75% of the property’s assessed value.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Brownfield Building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grant size will be based on the following criteria:</a:t>
                      </a:r>
                    </a:p>
                    <a:p>
                      <a:pPr marL="171450" marR="0" lvl="0"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100% of all business taxes for rehabilitating vacant structures over 40,000 square feet. </a:t>
                      </a:r>
                    </a:p>
                    <a:p>
                      <a:pPr marL="171450" marR="0" lvl="0"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of all business taxes for rehabilitating vacant structures between 20,000 and 40,000 square feet. </a:t>
                      </a:r>
                    </a:p>
                    <a:p>
                      <a:pPr marL="171450" marR="0" lvl="0"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 of all business taxes for rehabilitating vacant structures between 5,000 and 20,000 square feet.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$100,000 a year</a:t>
                      </a:r>
                    </a:p>
                    <a:p>
                      <a:pPr marL="171450" marR="0" lvl="0" indent="-171450">
                        <a:lnSpc>
                          <a:spcPct val="107000"/>
                        </a:lnSpc>
                        <a:spcBef>
                          <a:spcPts val="0"/>
                        </a:spcBef>
                        <a:spcAft>
                          <a:spcPts val="0"/>
                        </a:spcAft>
                        <a:buFont typeface="Wingdings" panose="05000000000000000000" pitchFamily="2" charset="2"/>
                        <a:buChar char="Ø"/>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EZ</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Remove the brownfield requirement.</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city council must approve.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Must add incentive to the site plan.</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grant size will be based on the following criteria:</a:t>
                      </a:r>
                    </a:p>
                    <a:p>
                      <a:pPr marL="171450" marR="0" lvl="0"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65% of all business taxes for rehabilitating vacant structures larger than 40,000 square feet. </a:t>
                      </a:r>
                    </a:p>
                    <a:p>
                      <a:pPr marL="171450" marR="0" lvl="0"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of all business taxes for rehabilitating vacant structures between 20,000 and 40,000 square feet. </a:t>
                      </a:r>
                    </a:p>
                    <a:p>
                      <a:pPr marL="171450" marR="0" lvl="0"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 of all business taxes for rehabilitating vacant structures between 5,000 and 20,000 square feet.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 To be determined based on the rehabilitating taxes.</a:t>
                      </a:r>
                    </a:p>
                  </a:txBody>
                  <a:tcPr marL="68580" marR="68580" marT="0" marB="0"/>
                </a:tc>
                <a:extLst>
                  <a:ext uri="{0D108BD9-81ED-4DB2-BD59-A6C34878D82A}">
                    <a16:rowId xmlns:a16="http://schemas.microsoft.com/office/drawing/2014/main" val="4086208412"/>
                  </a:ext>
                </a:extLst>
              </a:tr>
              <a:tr h="2373367">
                <a:tc>
                  <a:txBody>
                    <a:bodyPr/>
                    <a:lstStyle/>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Major Mixed Use</a:t>
                      </a: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EZ</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20 Years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35%-65% of net new taxes paid to the city.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 is to be determined based on payments on outstanding bonds </a:t>
                      </a: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Exclusive EZ</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10 years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city council must approve. </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Must add incentive into the site plan.</a:t>
                      </a:r>
                    </a:p>
                    <a:p>
                      <a:pPr marL="171450" marR="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grant size will be based on the following criteria:</a:t>
                      </a:r>
                    </a:p>
                    <a:p>
                      <a:pPr marL="628650" marR="0" lvl="1"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25% commercial – 35% Tax rebate </a:t>
                      </a:r>
                    </a:p>
                    <a:p>
                      <a:pPr marL="628650" marR="0" lvl="1"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30% commercial – 40% Tax rebate </a:t>
                      </a:r>
                    </a:p>
                    <a:p>
                      <a:pPr marL="628650" marR="0" lvl="1"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35% commercial – 45% Tax rebate </a:t>
                      </a:r>
                    </a:p>
                    <a:p>
                      <a:pPr marL="628650" marR="0" lvl="1"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40% commercial – 50% Tax rebate </a:t>
                      </a:r>
                    </a:p>
                    <a:p>
                      <a:pPr marL="628650" marR="0" lvl="1"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45% commercial – 55% Tax rebate </a:t>
                      </a:r>
                    </a:p>
                    <a:p>
                      <a:pPr marL="628650" marR="0" lvl="1"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50% commercial – 60% Tax rebate </a:t>
                      </a:r>
                    </a:p>
                    <a:p>
                      <a:pPr marL="628650" marR="0" lvl="1" indent="-171450">
                        <a:lnSpc>
                          <a:spcPct val="107000"/>
                        </a:lnSpc>
                        <a:spcBef>
                          <a:spcPts val="0"/>
                        </a:spcBef>
                        <a:spcAft>
                          <a:spcPts val="0"/>
                        </a:spcAft>
                        <a:buFont typeface="Wingdings" panose="05000000000000000000" pitchFamily="2" charset="2"/>
                        <a:buChar char="Ø"/>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55% commercial – 65% Tax rebate </a:t>
                      </a:r>
                    </a:p>
                    <a:p>
                      <a:pPr marL="0" marR="0" indent="0">
                        <a:lnSpc>
                          <a:spcPct val="107000"/>
                        </a:lnSpc>
                        <a:spcBef>
                          <a:spcPts val="0"/>
                        </a:spcBef>
                        <a:spcAft>
                          <a:spcPts val="0"/>
                        </a:spcAft>
                        <a:buFont typeface="Arial" panose="020B0604020202020204" pitchFamily="34" charset="0"/>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 To be determined based on the commercial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72567818"/>
                  </a:ext>
                </a:extLst>
              </a:tr>
            </a:tbl>
          </a:graphicData>
        </a:graphic>
      </p:graphicFrame>
      <p:sp>
        <p:nvSpPr>
          <p:cNvPr id="4" name="Slide Number Placeholder 3">
            <a:extLst>
              <a:ext uri="{FF2B5EF4-FFF2-40B4-BE49-F238E27FC236}">
                <a16:creationId xmlns:a16="http://schemas.microsoft.com/office/drawing/2014/main" id="{03BC6F22-2A6E-06B8-E2FD-0654D08CC2BE}"/>
              </a:ext>
            </a:extLst>
          </p:cNvPr>
          <p:cNvSpPr>
            <a:spLocks noGrp="1"/>
          </p:cNvSpPr>
          <p:nvPr>
            <p:ph type="sldNum" sz="quarter" idx="12"/>
          </p:nvPr>
        </p:nvSpPr>
        <p:spPr/>
        <p:txBody>
          <a:bodyPr/>
          <a:lstStyle/>
          <a:p>
            <a:fld id="{52264FF7-6BDA-495C-B979-6A893EEE8ABA}" type="slidenum">
              <a:rPr lang="en-US" smtClean="0"/>
              <a:pPr/>
              <a:t>18</a:t>
            </a:fld>
            <a:endParaRPr lang="en-US" dirty="0"/>
          </a:p>
        </p:txBody>
      </p:sp>
    </p:spTree>
    <p:extLst>
      <p:ext uri="{BB962C8B-B14F-4D97-AF65-F5344CB8AC3E}">
        <p14:creationId xmlns:p14="http://schemas.microsoft.com/office/powerpoint/2010/main" val="422098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5D5F-957C-F961-0ECB-D56358AF8062}"/>
              </a:ext>
            </a:extLst>
          </p:cNvPr>
          <p:cNvSpPr>
            <a:spLocks noGrp="1"/>
          </p:cNvSpPr>
          <p:nvPr>
            <p:ph type="title"/>
          </p:nvPr>
        </p:nvSpPr>
        <p:spPr>
          <a:xfrm>
            <a:off x="-14748" y="-114300"/>
            <a:ext cx="7620000" cy="1143000"/>
          </a:xfrm>
        </p:spPr>
        <p:txBody>
          <a:bodyPr/>
          <a:lstStyle/>
          <a:p>
            <a:r>
              <a:rPr lang="en-US" dirty="0"/>
              <a:t>Deletion Suggestions </a:t>
            </a:r>
          </a:p>
        </p:txBody>
      </p:sp>
      <p:graphicFrame>
        <p:nvGraphicFramePr>
          <p:cNvPr id="5" name="Table 5">
            <a:extLst>
              <a:ext uri="{FF2B5EF4-FFF2-40B4-BE49-F238E27FC236}">
                <a16:creationId xmlns:a16="http://schemas.microsoft.com/office/drawing/2014/main" id="{32EAABED-2352-2B98-D174-2A9DDBE7D4D5}"/>
              </a:ext>
            </a:extLst>
          </p:cNvPr>
          <p:cNvGraphicFramePr>
            <a:graphicFrameLocks noGrp="1"/>
          </p:cNvGraphicFramePr>
          <p:nvPr>
            <p:ph idx="1"/>
            <p:extLst>
              <p:ext uri="{D42A27DB-BD31-4B8C-83A1-F6EECF244321}">
                <p14:modId xmlns:p14="http://schemas.microsoft.com/office/powerpoint/2010/main" val="850195681"/>
              </p:ext>
            </p:extLst>
          </p:nvPr>
        </p:nvGraphicFramePr>
        <p:xfrm>
          <a:off x="381000" y="1329690"/>
          <a:ext cx="7620000" cy="427355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235764501"/>
                    </a:ext>
                  </a:extLst>
                </a:gridCol>
                <a:gridCol w="4495800">
                  <a:extLst>
                    <a:ext uri="{9D8B030D-6E8A-4147-A177-3AD203B41FA5}">
                      <a16:colId xmlns:a16="http://schemas.microsoft.com/office/drawing/2014/main" val="2584292938"/>
                    </a:ext>
                  </a:extLst>
                </a:gridCol>
                <a:gridCol w="1295400">
                  <a:extLst>
                    <a:ext uri="{9D8B030D-6E8A-4147-A177-3AD203B41FA5}">
                      <a16:colId xmlns:a16="http://schemas.microsoft.com/office/drawing/2014/main" val="1242509542"/>
                    </a:ext>
                  </a:extLst>
                </a:gridCol>
              </a:tblGrid>
              <a:tr h="0">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Name </a:t>
                      </a:r>
                    </a:p>
                  </a:txBody>
                  <a:tcPr marL="68580" marR="68580" marT="0" marB="0"/>
                </a:tc>
                <a:tc>
                  <a:txBody>
                    <a:bodyPr/>
                    <a:lstStyle/>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Notes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9967728"/>
                  </a:ext>
                </a:extLst>
              </a:tr>
              <a:tr h="370840">
                <a:tc>
                  <a:txBody>
                    <a:bodyPr/>
                    <a:lstStyle/>
                    <a:p>
                      <a:pPr marL="0" marR="0">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Entrepreneurship Incentive</a:t>
                      </a:r>
                    </a:p>
                  </a:txBody>
                  <a:tcPr marL="68580" marR="68580" marT="0" marB="0"/>
                </a:tc>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A grant Equal to 50% of the cost of website design and construction, up to $1,000, paid to a Winchester City-based design provider: 50% of the cost of website hosting or high-speed internet access, up to $500; and a 200-basis point interest rate reduction on a Winchester EZ Micro-loan. </a:t>
                      </a:r>
                    </a:p>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Budgeted $6,000 a year</a:t>
                      </a:r>
                    </a:p>
                  </a:txBody>
                  <a:tcPr marL="68580" marR="68580" marT="0" marB="0"/>
                </a:tc>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It has not been utilized</a:t>
                      </a:r>
                    </a:p>
                  </a:txBody>
                  <a:tcPr marL="68580" marR="68580" marT="0" marB="0"/>
                </a:tc>
                <a:extLst>
                  <a:ext uri="{0D108BD9-81ED-4DB2-BD59-A6C34878D82A}">
                    <a16:rowId xmlns:a16="http://schemas.microsoft.com/office/drawing/2014/main" val="3877359947"/>
                  </a:ext>
                </a:extLst>
              </a:tr>
              <a:tr h="370840">
                <a:tc>
                  <a:txBody>
                    <a:bodyPr/>
                    <a:lstStyle/>
                    <a:p>
                      <a:pPr marL="0" marR="0">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New or Expanding Technology-driven Business Grant </a:t>
                      </a: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Any Technology-driven Business defined as a firm engaged in advanced manufacturing, classified in the bio-information or bio-medical industry, that is a knowledge-producing federal government contractor, or that has been determined to be technology-driven by the EDA.</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Grants shall be made in arrears of the payment of qualifying taxes and shall be equal to fifty percent (50%) of the Net Increase in such taxes over a five-year period. Maximum of $500,000 over a five-year period.</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$100,000 a year</a:t>
                      </a:r>
                    </a:p>
                  </a:txBody>
                  <a:tcPr marL="68580" marR="68580" marT="0" marB="0"/>
                </a:tc>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It has not been utilized </a:t>
                      </a:r>
                    </a:p>
                  </a:txBody>
                  <a:tcPr marL="68580" marR="68580" marT="0" marB="0"/>
                </a:tc>
                <a:extLst>
                  <a:ext uri="{0D108BD9-81ED-4DB2-BD59-A6C34878D82A}">
                    <a16:rowId xmlns:a16="http://schemas.microsoft.com/office/drawing/2014/main" val="1593840308"/>
                  </a:ext>
                </a:extLst>
              </a:tr>
              <a:tr h="0">
                <a:tc>
                  <a:txBody>
                    <a:bodyPr/>
                    <a:lstStyle/>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Professional Job Creation</a:t>
                      </a: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Grants payments will be made after the job has been in existence for at least twelve months. The incentive will equal a one-time payment of $1,500 per position if the firm creates between one and ten full-time eligible jobs over their base employment number. The grant will increase to $2,000 per position if the firm creates an additional one to five jobs. </a:t>
                      </a:r>
                    </a:p>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Budgeted $50,000 a year</a:t>
                      </a: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It has not been utilized.  States offer a similar grant for EZ “Job Creation Grant)</a:t>
                      </a: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162705"/>
                  </a:ext>
                </a:extLst>
              </a:tr>
            </a:tbl>
          </a:graphicData>
        </a:graphic>
      </p:graphicFrame>
      <p:sp>
        <p:nvSpPr>
          <p:cNvPr id="4" name="Slide Number Placeholder 3">
            <a:extLst>
              <a:ext uri="{FF2B5EF4-FFF2-40B4-BE49-F238E27FC236}">
                <a16:creationId xmlns:a16="http://schemas.microsoft.com/office/drawing/2014/main" id="{2D5465A8-C056-B36C-4856-5E8F59CCA5ED}"/>
              </a:ext>
            </a:extLst>
          </p:cNvPr>
          <p:cNvSpPr>
            <a:spLocks noGrp="1"/>
          </p:cNvSpPr>
          <p:nvPr>
            <p:ph type="sldNum" sz="quarter" idx="12"/>
          </p:nvPr>
        </p:nvSpPr>
        <p:spPr/>
        <p:txBody>
          <a:bodyPr/>
          <a:lstStyle/>
          <a:p>
            <a:fld id="{52264FF7-6BDA-495C-B979-6A893EEE8ABA}" type="slidenum">
              <a:rPr lang="en-US" smtClean="0"/>
              <a:pPr/>
              <a:t>19</a:t>
            </a:fld>
            <a:endParaRPr lang="en-US" dirty="0"/>
          </a:p>
        </p:txBody>
      </p:sp>
    </p:spTree>
    <p:extLst>
      <p:ext uri="{BB962C8B-B14F-4D97-AF65-F5344CB8AC3E}">
        <p14:creationId xmlns:p14="http://schemas.microsoft.com/office/powerpoint/2010/main" val="287743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Program Overview</a:t>
            </a:r>
            <a:endParaRPr lang="en-US" sz="4800" dirty="0"/>
          </a:p>
        </p:txBody>
      </p:sp>
      <p:sp>
        <p:nvSpPr>
          <p:cNvPr id="3" name="Content Placeholder 2"/>
          <p:cNvSpPr>
            <a:spLocks noGrp="1"/>
          </p:cNvSpPr>
          <p:nvPr>
            <p:ph idx="1"/>
          </p:nvPr>
        </p:nvSpPr>
        <p:spPr>
          <a:xfrm>
            <a:off x="457200" y="914400"/>
            <a:ext cx="7620000" cy="2819400"/>
          </a:xfrm>
        </p:spPr>
        <p:txBody>
          <a:bodyPr>
            <a:normAutofit/>
          </a:bodyPr>
          <a:lstStyle/>
          <a:p>
            <a:pPr marL="114300" indent="0">
              <a:buNone/>
            </a:pPr>
            <a:r>
              <a:rPr lang="en-US" dirty="0"/>
              <a:t> </a:t>
            </a:r>
          </a:p>
          <a:p>
            <a:pPr marL="0" indent="0">
              <a:buClr>
                <a:srgbClr val="A9AB1F"/>
              </a:buClr>
              <a:buNone/>
            </a:pPr>
            <a:endParaRPr lang="en-US" u="sng" dirty="0">
              <a:cs typeface="Arial" panose="020B0604020202020204" pitchFamily="34" charset="0"/>
            </a:endParaRPr>
          </a:p>
          <a:p>
            <a:pPr indent="-342900">
              <a:buClr>
                <a:srgbClr val="A9AB1F"/>
              </a:buClr>
            </a:pPr>
            <a:endParaRPr lang="en-US"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7991B4ED-BCC2-41FA-B731-1401E3E8037D}" type="slidenum">
              <a:rPr lang="en-US" smtClean="0"/>
              <a:t>2</a:t>
            </a:fld>
            <a:endParaRPr lang="en-US"/>
          </a:p>
        </p:txBody>
      </p:sp>
      <p:sp>
        <p:nvSpPr>
          <p:cNvPr id="10" name="Content Placeholder 2"/>
          <p:cNvSpPr txBox="1">
            <a:spLocks/>
          </p:cNvSpPr>
          <p:nvPr/>
        </p:nvSpPr>
        <p:spPr>
          <a:xfrm>
            <a:off x="457200" y="16002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a:cs typeface="Arial" panose="020B0604020202020204" pitchFamily="34" charset="0"/>
              </a:rPr>
              <a:t>Partnership between the Department of Housing and Community Development and localities within the Commonwealth to increase job creation, encourage capital investment and promote business expansion and retention. </a:t>
            </a:r>
          </a:p>
          <a:p>
            <a:pPr marL="411480" lvl="1" indent="0">
              <a:buNone/>
            </a:pPr>
            <a:r>
              <a:rPr lang="en-US" dirty="0">
                <a:cs typeface="Arial" panose="020B0604020202020204" pitchFamily="34" charset="0"/>
              </a:rPr>
              <a:t> </a:t>
            </a:r>
          </a:p>
          <a:p>
            <a:pPr marL="11430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643861"/>
            <a:ext cx="6674777" cy="3118929"/>
          </a:xfrm>
          <a:prstGeom prst="rect">
            <a:avLst/>
          </a:prstGeom>
        </p:spPr>
      </p:pic>
    </p:spTree>
    <p:extLst>
      <p:ext uri="{BB962C8B-B14F-4D97-AF65-F5344CB8AC3E}">
        <p14:creationId xmlns:p14="http://schemas.microsoft.com/office/powerpoint/2010/main" val="185343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C735-CB8B-B6C2-6F70-91D712E62302}"/>
              </a:ext>
            </a:extLst>
          </p:cNvPr>
          <p:cNvSpPr>
            <a:spLocks noGrp="1"/>
          </p:cNvSpPr>
          <p:nvPr>
            <p:ph type="title"/>
          </p:nvPr>
        </p:nvSpPr>
        <p:spPr>
          <a:xfrm>
            <a:off x="-24582" y="152400"/>
            <a:ext cx="7796981" cy="503238"/>
          </a:xfrm>
        </p:spPr>
        <p:txBody>
          <a:bodyPr/>
          <a:lstStyle/>
          <a:p>
            <a:r>
              <a:rPr lang="en-US" dirty="0"/>
              <a:t>Deletion Suggestions Cont’d </a:t>
            </a:r>
          </a:p>
        </p:txBody>
      </p:sp>
      <p:graphicFrame>
        <p:nvGraphicFramePr>
          <p:cNvPr id="5" name="Table 5">
            <a:extLst>
              <a:ext uri="{FF2B5EF4-FFF2-40B4-BE49-F238E27FC236}">
                <a16:creationId xmlns:a16="http://schemas.microsoft.com/office/drawing/2014/main" id="{F62282A9-EF35-12FD-7D50-4961CA57990F}"/>
              </a:ext>
            </a:extLst>
          </p:cNvPr>
          <p:cNvGraphicFramePr>
            <a:graphicFrameLocks noGrp="1"/>
          </p:cNvGraphicFramePr>
          <p:nvPr>
            <p:ph idx="1"/>
            <p:extLst>
              <p:ext uri="{D42A27DB-BD31-4B8C-83A1-F6EECF244321}">
                <p14:modId xmlns:p14="http://schemas.microsoft.com/office/powerpoint/2010/main" val="1403594049"/>
              </p:ext>
            </p:extLst>
          </p:nvPr>
        </p:nvGraphicFramePr>
        <p:xfrm>
          <a:off x="152400" y="729932"/>
          <a:ext cx="8153400" cy="5975668"/>
        </p:xfrm>
        <a:graphic>
          <a:graphicData uri="http://schemas.openxmlformats.org/drawingml/2006/table">
            <a:tbl>
              <a:tblPr firstRow="1" bandRow="1">
                <a:tableStyleId>{5C22544A-7EE6-4342-B048-85BDC9FD1C3A}</a:tableStyleId>
              </a:tblPr>
              <a:tblGrid>
                <a:gridCol w="1141476">
                  <a:extLst>
                    <a:ext uri="{9D8B030D-6E8A-4147-A177-3AD203B41FA5}">
                      <a16:colId xmlns:a16="http://schemas.microsoft.com/office/drawing/2014/main" val="2642879982"/>
                    </a:ext>
                  </a:extLst>
                </a:gridCol>
                <a:gridCol w="5462778">
                  <a:extLst>
                    <a:ext uri="{9D8B030D-6E8A-4147-A177-3AD203B41FA5}">
                      <a16:colId xmlns:a16="http://schemas.microsoft.com/office/drawing/2014/main" val="2369715359"/>
                    </a:ext>
                  </a:extLst>
                </a:gridCol>
                <a:gridCol w="1549146">
                  <a:extLst>
                    <a:ext uri="{9D8B030D-6E8A-4147-A177-3AD203B41FA5}">
                      <a16:colId xmlns:a16="http://schemas.microsoft.com/office/drawing/2014/main" val="448384806"/>
                    </a:ext>
                  </a:extLst>
                </a:gridCol>
              </a:tblGrid>
              <a:tr h="258227">
                <a:tc>
                  <a:txBody>
                    <a:bodyPr/>
                    <a:lstStyle/>
                    <a:p>
                      <a:r>
                        <a:rPr lang="en-US" sz="1100" dirty="0"/>
                        <a:t>Name</a:t>
                      </a:r>
                    </a:p>
                  </a:txBody>
                  <a:tcPr/>
                </a:tc>
                <a:tc>
                  <a:txBody>
                    <a:bodyPr/>
                    <a:lstStyle/>
                    <a:p>
                      <a:endParaRPr lang="en-US" sz="1100" dirty="0"/>
                    </a:p>
                  </a:txBody>
                  <a:tcPr/>
                </a:tc>
                <a:tc>
                  <a:txBody>
                    <a:bodyPr/>
                    <a:lstStyle/>
                    <a:p>
                      <a:r>
                        <a:rPr lang="en-US" sz="1100" dirty="0"/>
                        <a:t>Notes</a:t>
                      </a:r>
                    </a:p>
                  </a:txBody>
                  <a:tcPr/>
                </a:tc>
                <a:extLst>
                  <a:ext uri="{0D108BD9-81ED-4DB2-BD59-A6C34878D82A}">
                    <a16:rowId xmlns:a16="http://schemas.microsoft.com/office/drawing/2014/main" val="1467538692"/>
                  </a:ext>
                </a:extLst>
              </a:tr>
              <a:tr h="1958857">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Major Economic Development</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Offered to qualify recipients equal to the present value of one hundred percent of net new taxes paid by the recipient’s business over three years to the city. The grant may be paid either as an upfront incentive secured by a forgivable deed of trust at the discretion of the Economic Development Authority of the City of Winchester, or the grant may be paid annually in arrears.</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Must make a capital investment of at least $2.5 million and create at least 25 new jobs that pay for at least the City’s median income. The company must remain in Winchester for at least five years after receiving the last grant.</a:t>
                      </a:r>
                    </a:p>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$250,000 a year</a:t>
                      </a: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Combined into Major Mixed Use  </a:t>
                      </a:r>
                    </a:p>
                  </a:txBody>
                  <a:tcPr marL="68580" marR="68580" marT="0" marB="0"/>
                </a:tc>
                <a:extLst>
                  <a:ext uri="{0D108BD9-81ED-4DB2-BD59-A6C34878D82A}">
                    <a16:rowId xmlns:a16="http://schemas.microsoft.com/office/drawing/2014/main" val="2878935865"/>
                  </a:ext>
                </a:extLst>
              </a:tr>
              <a:tr h="1601263">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Substantially Rehabilitated Residential/Commercial</a:t>
                      </a:r>
                    </a:p>
                    <a:p>
                      <a:pPr marL="0" marR="0">
                        <a:lnSpc>
                          <a:spcPct val="107000"/>
                        </a:lnSpc>
                        <a:spcBef>
                          <a:spcPts val="0"/>
                        </a:spcBef>
                        <a:spcAft>
                          <a:spcPts val="0"/>
                        </a:spcAft>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Property owners who increase the assessed value of their property by at least 40%. Qualifying square footage includes the original structure and up to 200% of the original square footage. Will receive a tax exemption for a period of 10 years over the real estate assessment on improvement prior to the rehabilitation.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Or receive a one-time payment cash grant based on the post-rehabilitated assessed value of the property.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$50,000 a year</a:t>
                      </a: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City Winchester Provides a similar incentive. Substantially Rehabilitated Historic Property Tax Exemption. Combined with Business Development Grant</a:t>
                      </a: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185323"/>
                  </a:ext>
                </a:extLst>
              </a:tr>
              <a:tr h="2137655">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Exemption from Land Development Fees</a:t>
                      </a:r>
                    </a:p>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non-residential improvement project must have a minimum new construction cost of $500,000 or, if completing a renovation, a cost equal to at least 60% of the pre-renovation assessed value of improvements.</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residential project must result in an assessment of improvements 140% or higher than the average residential improvement within the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North Loudoun Street District.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Financial Value of Incentive: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Non-Residential: Cost of a building permit, zoning application, or subdivision plat fees.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Residential: Cost of a building permit, zoning application, or subdivision plat fees.</a:t>
                      </a:r>
                    </a:p>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Budgeted None</a:t>
                      </a: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It has not been utilized </a:t>
                      </a:r>
                    </a:p>
                  </a:txBody>
                  <a:tcPr marL="68580" marR="68580" marT="0" marB="0"/>
                </a:tc>
                <a:extLst>
                  <a:ext uri="{0D108BD9-81ED-4DB2-BD59-A6C34878D82A}">
                    <a16:rowId xmlns:a16="http://schemas.microsoft.com/office/drawing/2014/main" val="912351699"/>
                  </a:ext>
                </a:extLst>
              </a:tr>
            </a:tbl>
          </a:graphicData>
        </a:graphic>
      </p:graphicFrame>
      <p:sp>
        <p:nvSpPr>
          <p:cNvPr id="4" name="Slide Number Placeholder 3">
            <a:extLst>
              <a:ext uri="{FF2B5EF4-FFF2-40B4-BE49-F238E27FC236}">
                <a16:creationId xmlns:a16="http://schemas.microsoft.com/office/drawing/2014/main" id="{BE2EB9C2-04A4-165F-2DC6-E1BF96959E10}"/>
              </a:ext>
            </a:extLst>
          </p:cNvPr>
          <p:cNvSpPr>
            <a:spLocks noGrp="1"/>
          </p:cNvSpPr>
          <p:nvPr>
            <p:ph type="sldNum" sz="quarter" idx="12"/>
          </p:nvPr>
        </p:nvSpPr>
        <p:spPr/>
        <p:txBody>
          <a:bodyPr/>
          <a:lstStyle/>
          <a:p>
            <a:fld id="{52264FF7-6BDA-495C-B979-6A893EEE8ABA}" type="slidenum">
              <a:rPr lang="en-US" smtClean="0"/>
              <a:pPr/>
              <a:t>20</a:t>
            </a:fld>
            <a:endParaRPr lang="en-US" dirty="0"/>
          </a:p>
        </p:txBody>
      </p:sp>
    </p:spTree>
    <p:extLst>
      <p:ext uri="{BB962C8B-B14F-4D97-AF65-F5344CB8AC3E}">
        <p14:creationId xmlns:p14="http://schemas.microsoft.com/office/powerpoint/2010/main" val="108314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FD7EFB-0CDC-AF6A-A262-D6589DF36064}"/>
              </a:ext>
            </a:extLst>
          </p:cNvPr>
          <p:cNvSpPr>
            <a:spLocks noGrp="1"/>
          </p:cNvSpPr>
          <p:nvPr>
            <p:ph type="sldNum" sz="quarter" idx="12"/>
          </p:nvPr>
        </p:nvSpPr>
        <p:spPr/>
        <p:txBody>
          <a:bodyPr/>
          <a:lstStyle/>
          <a:p>
            <a:fld id="{52264FF7-6BDA-495C-B979-6A893EEE8ABA}" type="slidenum">
              <a:rPr lang="en-US" smtClean="0"/>
              <a:pPr/>
              <a:t>21</a:t>
            </a:fld>
            <a:endParaRPr lang="en-US" dirty="0"/>
          </a:p>
        </p:txBody>
      </p:sp>
      <p:sp>
        <p:nvSpPr>
          <p:cNvPr id="11" name="Title 10">
            <a:extLst>
              <a:ext uri="{FF2B5EF4-FFF2-40B4-BE49-F238E27FC236}">
                <a16:creationId xmlns:a16="http://schemas.microsoft.com/office/drawing/2014/main" id="{84AB1E56-BC05-9C33-BAFA-B5E29013067E}"/>
              </a:ext>
            </a:extLst>
          </p:cNvPr>
          <p:cNvSpPr>
            <a:spLocks noGrp="1"/>
          </p:cNvSpPr>
          <p:nvPr>
            <p:ph type="title"/>
          </p:nvPr>
        </p:nvSpPr>
        <p:spPr/>
        <p:txBody>
          <a:bodyPr/>
          <a:lstStyle/>
          <a:p>
            <a:r>
              <a:rPr lang="en-US" dirty="0"/>
              <a:t>Additional Notes</a:t>
            </a:r>
          </a:p>
        </p:txBody>
      </p:sp>
      <p:sp>
        <p:nvSpPr>
          <p:cNvPr id="2" name="Content Placeholder 2">
            <a:extLst>
              <a:ext uri="{FF2B5EF4-FFF2-40B4-BE49-F238E27FC236}">
                <a16:creationId xmlns:a16="http://schemas.microsoft.com/office/drawing/2014/main" id="{16BED0DC-5BB2-46D3-0B66-7F6B364CD659}"/>
              </a:ext>
            </a:extLst>
          </p:cNvPr>
          <p:cNvSpPr>
            <a:spLocks noGrp="1"/>
          </p:cNvSpPr>
          <p:nvPr>
            <p:ph idx="1"/>
          </p:nvPr>
        </p:nvSpPr>
        <p:spPr>
          <a:xfrm>
            <a:off x="444910" y="1417638"/>
            <a:ext cx="7620000" cy="4800600"/>
          </a:xfrm>
        </p:spPr>
        <p:txBody>
          <a:bodyPr/>
          <a:lstStyle/>
          <a:p>
            <a:endParaRPr lang="en-US" sz="2400" dirty="0"/>
          </a:p>
          <a:p>
            <a:r>
              <a:rPr lang="en-US" sz="2400" dirty="0"/>
              <a:t>Change all EDA grants city-wide but keep tax abatements as EZ.</a:t>
            </a:r>
          </a:p>
          <a:p>
            <a:r>
              <a:rPr lang="en-US" sz="2400" dirty="0"/>
              <a:t>Multiple grants must be requested simultaneously. </a:t>
            </a:r>
          </a:p>
          <a:p>
            <a:r>
              <a:rPr lang="en-US" sz="2400" dirty="0"/>
              <a:t>Add or Update Guidelines, policies, and procedures for all incentives.</a:t>
            </a:r>
          </a:p>
          <a:p>
            <a:pPr marL="114300" indent="0">
              <a:buNone/>
            </a:pPr>
            <a:endParaRPr lang="en-US" dirty="0"/>
          </a:p>
        </p:txBody>
      </p:sp>
    </p:spTree>
    <p:extLst>
      <p:ext uri="{BB962C8B-B14F-4D97-AF65-F5344CB8AC3E}">
        <p14:creationId xmlns:p14="http://schemas.microsoft.com/office/powerpoint/2010/main" val="302487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chor="ctr">
            <a:normAutofit/>
          </a:bodyPr>
          <a:lstStyle/>
          <a:p>
            <a:pPr algn="ctr"/>
            <a:r>
              <a:rPr lang="en-US" dirty="0"/>
              <a:t>Questions or Comments?</a:t>
            </a:r>
          </a:p>
        </p:txBody>
      </p:sp>
      <p:pic>
        <p:nvPicPr>
          <p:cNvPr id="6" name="Picture 5" descr="A map of a city&#10;&#10;Description automatically generated">
            <a:extLst>
              <a:ext uri="{FF2B5EF4-FFF2-40B4-BE49-F238E27FC236}">
                <a16:creationId xmlns:a16="http://schemas.microsoft.com/office/drawing/2014/main" id="{240B6361-9CC7-B122-7854-E633D86B59F3}"/>
              </a:ext>
            </a:extLst>
          </p:cNvPr>
          <p:cNvPicPr>
            <a:picLocks noChangeAspect="1"/>
          </p:cNvPicPr>
          <p:nvPr/>
        </p:nvPicPr>
        <p:blipFill>
          <a:blip r:embed="rId2"/>
          <a:stretch>
            <a:fillRect/>
          </a:stretch>
        </p:blipFill>
        <p:spPr>
          <a:xfrm>
            <a:off x="2701004" y="1600200"/>
            <a:ext cx="3132391" cy="4800600"/>
          </a:xfrm>
          <a:prstGeom prst="rect">
            <a:avLst/>
          </a:prstGeom>
          <a:noFill/>
        </p:spPr>
      </p:pic>
      <p:sp>
        <p:nvSpPr>
          <p:cNvPr id="3" name="Slide Number Placeholder 2"/>
          <p:cNvSpPr>
            <a:spLocks noGrp="1"/>
          </p:cNvSpPr>
          <p:nvPr>
            <p:ph type="sldNum" sz="quarter" idx="12"/>
          </p:nvPr>
        </p:nvSpPr>
        <p:spPr>
          <a:xfrm>
            <a:off x="8531788" y="5648960"/>
            <a:ext cx="548640" cy="396240"/>
          </a:xfrm>
        </p:spPr>
        <p:txBody>
          <a:bodyPr anchor="ctr">
            <a:normAutofit/>
          </a:bodyPr>
          <a:lstStyle/>
          <a:p>
            <a:pPr>
              <a:spcAft>
                <a:spcPts val="600"/>
              </a:spcAft>
            </a:pPr>
            <a:fld id="{52264FF7-6BDA-495C-B979-6A893EEE8ABA}" type="slidenum">
              <a:rPr lang="en-US" smtClean="0"/>
              <a:pPr>
                <a:spcAft>
                  <a:spcPts val="600"/>
                </a:spcAft>
              </a:pPr>
              <a:t>22</a:t>
            </a:fld>
            <a:endParaRPr lang="en-US"/>
          </a:p>
        </p:txBody>
      </p:sp>
      <p:pic>
        <p:nvPicPr>
          <p:cNvPr id="7" name="Picture 6">
            <a:extLst>
              <a:ext uri="{FF2B5EF4-FFF2-40B4-BE49-F238E27FC236}">
                <a16:creationId xmlns:a16="http://schemas.microsoft.com/office/drawing/2014/main" id="{DC89D557-48B9-29D5-1D37-680421D21EC2}"/>
              </a:ext>
            </a:extLst>
          </p:cNvPr>
          <p:cNvPicPr>
            <a:picLocks noChangeAspect="1"/>
          </p:cNvPicPr>
          <p:nvPr/>
        </p:nvPicPr>
        <p:blipFill>
          <a:blip r:embed="rId3"/>
          <a:stretch>
            <a:fillRect/>
          </a:stretch>
        </p:blipFill>
        <p:spPr>
          <a:xfrm>
            <a:off x="4087680" y="5257800"/>
            <a:ext cx="1745715" cy="1133474"/>
          </a:xfrm>
          <a:prstGeom prst="rect">
            <a:avLst/>
          </a:prstGeom>
        </p:spPr>
      </p:pic>
    </p:spTree>
    <p:extLst>
      <p:ext uri="{BB962C8B-B14F-4D97-AF65-F5344CB8AC3E}">
        <p14:creationId xmlns:p14="http://schemas.microsoft.com/office/powerpoint/2010/main" val="407916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Winchester’s VEZ History</a:t>
            </a:r>
          </a:p>
        </p:txBody>
      </p:sp>
      <p:sp>
        <p:nvSpPr>
          <p:cNvPr id="3" name="Content Placeholder 2"/>
          <p:cNvSpPr>
            <a:spLocks noGrp="1"/>
          </p:cNvSpPr>
          <p:nvPr>
            <p:ph idx="1"/>
          </p:nvPr>
        </p:nvSpPr>
        <p:spPr/>
        <p:txBody>
          <a:bodyPr>
            <a:normAutofit/>
          </a:bodyPr>
          <a:lstStyle/>
          <a:p>
            <a:r>
              <a:rPr lang="en-US" sz="2000" dirty="0">
                <a:cs typeface="Arial" panose="020B0604020202020204" pitchFamily="34" charset="0"/>
              </a:rPr>
              <a:t>In 2013, the Commonwealth of Virginia designated the City of Winchester as an Enterprise Zone Community.</a:t>
            </a:r>
          </a:p>
          <a:p>
            <a:endParaRPr lang="en-US" sz="2000" dirty="0">
              <a:cs typeface="Arial" panose="020B0604020202020204" pitchFamily="34" charset="0"/>
            </a:endParaRPr>
          </a:p>
          <a:p>
            <a:r>
              <a:rPr lang="en-US" sz="2000" dirty="0">
                <a:cs typeface="Arial" panose="020B0604020202020204" pitchFamily="34" charset="0"/>
              </a:rPr>
              <a:t>Fifteen local incentives, including loans, grants, and tax exemptions, are available to eligible real estate investors and business owners within the zone. </a:t>
            </a:r>
          </a:p>
          <a:p>
            <a:endParaRPr lang="en-US" sz="2000" dirty="0">
              <a:cs typeface="Arial" panose="020B0604020202020204" pitchFamily="34" charset="0"/>
            </a:endParaRPr>
          </a:p>
          <a:p>
            <a:r>
              <a:rPr lang="en-US" sz="2000" dirty="0"/>
              <a:t>EDA staff propose an amendment to the zone boundaries and incentives.</a:t>
            </a:r>
            <a:endParaRPr lang="en-US" dirty="0"/>
          </a:p>
        </p:txBody>
      </p:sp>
      <p:sp>
        <p:nvSpPr>
          <p:cNvPr id="4" name="Slide Number Placeholder 3"/>
          <p:cNvSpPr>
            <a:spLocks noGrp="1"/>
          </p:cNvSpPr>
          <p:nvPr>
            <p:ph type="sldNum" sz="quarter" idx="12"/>
          </p:nvPr>
        </p:nvSpPr>
        <p:spPr/>
        <p:txBody>
          <a:bodyPr/>
          <a:lstStyle/>
          <a:p>
            <a:fld id="{7991B4ED-BCC2-41FA-B731-1401E3E8037D}" type="slidenum">
              <a:rPr lang="en-US" smtClean="0"/>
              <a:t>3</a:t>
            </a:fld>
            <a:endParaRPr lang="en-US"/>
          </a:p>
        </p:txBody>
      </p:sp>
    </p:spTree>
    <p:extLst>
      <p:ext uri="{BB962C8B-B14F-4D97-AF65-F5344CB8AC3E}">
        <p14:creationId xmlns:p14="http://schemas.microsoft.com/office/powerpoint/2010/main" val="382545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Amendment Application Process</a:t>
            </a:r>
          </a:p>
        </p:txBody>
      </p:sp>
      <p:sp>
        <p:nvSpPr>
          <p:cNvPr id="3" name="Content Placeholder 2"/>
          <p:cNvSpPr>
            <a:spLocks noGrp="1"/>
          </p:cNvSpPr>
          <p:nvPr>
            <p:ph idx="1"/>
          </p:nvPr>
        </p:nvSpPr>
        <p:spPr>
          <a:xfrm>
            <a:off x="152400" y="1437232"/>
            <a:ext cx="7620000" cy="5064760"/>
          </a:xfrm>
        </p:spPr>
        <p:txBody>
          <a:bodyPr>
            <a:normAutofit fontScale="77500" lnSpcReduction="20000"/>
          </a:bodyPr>
          <a:lstStyle/>
          <a:p>
            <a:r>
              <a:rPr lang="en-US" dirty="0">
                <a:latin typeface="+mj-lt"/>
              </a:rPr>
              <a:t>DHCD preliminarily approved the draft boundary amendment on </a:t>
            </a:r>
          </a:p>
          <a:p>
            <a:pPr marL="114300" indent="0">
              <a:buNone/>
            </a:pPr>
            <a:r>
              <a:rPr lang="en-US" dirty="0">
                <a:latin typeface="+mj-lt"/>
              </a:rPr>
              <a:t>    July 5, 2023</a:t>
            </a:r>
          </a:p>
          <a:p>
            <a:pPr marL="114300" indent="0">
              <a:buNone/>
            </a:pPr>
            <a:endParaRPr lang="en-US" dirty="0">
              <a:latin typeface="+mj-lt"/>
            </a:endParaRPr>
          </a:p>
          <a:p>
            <a:r>
              <a:rPr lang="en-US" dirty="0">
                <a:latin typeface="+mj-lt"/>
              </a:rPr>
              <a:t>The EDA Board approved the draft boundary amendment on July 18, 2023</a:t>
            </a:r>
          </a:p>
          <a:p>
            <a:endParaRPr lang="en-US" dirty="0">
              <a:latin typeface="+mj-lt"/>
            </a:endParaRPr>
          </a:p>
          <a:p>
            <a:r>
              <a:rPr lang="en-US" dirty="0">
                <a:latin typeface="+mj-lt"/>
              </a:rPr>
              <a:t>Planning and </a:t>
            </a:r>
            <a:r>
              <a:rPr lang="en-US" sz="2200" dirty="0">
                <a:latin typeface="+mj-lt"/>
              </a:rPr>
              <a:t>Economic Development Committee (PED) approved the draft boundary amendment on August 31, 2023</a:t>
            </a:r>
            <a:endParaRPr lang="en-US" dirty="0">
              <a:latin typeface="+mj-lt"/>
            </a:endParaRPr>
          </a:p>
          <a:p>
            <a:endParaRPr lang="en-US" dirty="0">
              <a:latin typeface="+mj-lt"/>
            </a:endParaRPr>
          </a:p>
          <a:p>
            <a:r>
              <a:rPr lang="en-US" dirty="0">
                <a:latin typeface="+mj-lt"/>
              </a:rPr>
              <a:t>A public input session was offered from </a:t>
            </a:r>
            <a:r>
              <a:rPr lang="en-US" sz="2200" dirty="0">
                <a:latin typeface="+mj-lt"/>
              </a:rPr>
              <a:t>September 1, 2023, through September 15, 2023, using Open Town Hall; letters were mailed to property owners on September 1, 2023</a:t>
            </a:r>
          </a:p>
          <a:p>
            <a:pPr marL="114300" indent="0">
              <a:buNone/>
            </a:pPr>
            <a:endParaRPr lang="en-US" dirty="0">
              <a:latin typeface="+mj-lt"/>
            </a:endParaRPr>
          </a:p>
          <a:p>
            <a:r>
              <a:rPr lang="en-US" dirty="0">
                <a:latin typeface="+mj-lt"/>
              </a:rPr>
              <a:t>EDA staff to present amendment to Winchester Common Council on September 26, 2023 and will be subject to their approval</a:t>
            </a:r>
          </a:p>
          <a:p>
            <a:endParaRPr lang="en-US" dirty="0">
              <a:latin typeface="+mj-lt"/>
            </a:endParaRPr>
          </a:p>
          <a:p>
            <a:r>
              <a:rPr lang="en-US" dirty="0">
                <a:latin typeface="+mj-lt"/>
              </a:rPr>
              <a:t>If approved by Common Council, EDA staff will submit the application to DHCD for final approval of the boundary amendment by November 1, 2023</a:t>
            </a:r>
          </a:p>
        </p:txBody>
      </p:sp>
      <p:sp>
        <p:nvSpPr>
          <p:cNvPr id="4" name="Slide Number Placeholder 3"/>
          <p:cNvSpPr>
            <a:spLocks noGrp="1"/>
          </p:cNvSpPr>
          <p:nvPr>
            <p:ph type="sldNum" sz="quarter" idx="12"/>
          </p:nvPr>
        </p:nvSpPr>
        <p:spPr/>
        <p:txBody>
          <a:bodyPr/>
          <a:lstStyle/>
          <a:p>
            <a:fld id="{52264FF7-6BDA-495C-B979-6A893EEE8ABA}" type="slidenum">
              <a:rPr lang="en-US" smtClean="0"/>
              <a:pPr/>
              <a:t>4</a:t>
            </a:fld>
            <a:endParaRPr lang="en-US" dirty="0"/>
          </a:p>
        </p:txBody>
      </p:sp>
    </p:spTree>
    <p:extLst>
      <p:ext uri="{BB962C8B-B14F-4D97-AF65-F5344CB8AC3E}">
        <p14:creationId xmlns:p14="http://schemas.microsoft.com/office/powerpoint/2010/main" val="41338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703"/>
            <a:ext cx="7620000" cy="1143000"/>
          </a:xfrm>
        </p:spPr>
        <p:txBody>
          <a:bodyPr>
            <a:normAutofit/>
          </a:bodyPr>
          <a:lstStyle/>
          <a:p>
            <a:r>
              <a:rPr lang="en-US" sz="4000" dirty="0"/>
              <a:t>Boundary Amendments</a:t>
            </a:r>
          </a:p>
        </p:txBody>
      </p:sp>
      <p:sp>
        <p:nvSpPr>
          <p:cNvPr id="4" name="Slide Number Placeholder 3"/>
          <p:cNvSpPr>
            <a:spLocks noGrp="1"/>
          </p:cNvSpPr>
          <p:nvPr>
            <p:ph type="sldNum" sz="quarter" idx="12"/>
          </p:nvPr>
        </p:nvSpPr>
        <p:spPr/>
        <p:txBody>
          <a:bodyPr/>
          <a:lstStyle/>
          <a:p>
            <a:fld id="{7991B4ED-BCC2-41FA-B731-1401E3E8037D}" type="slidenum">
              <a:rPr lang="en-US" smtClean="0"/>
              <a:t>5</a:t>
            </a:fld>
            <a:endParaRPr lang="en-US"/>
          </a:p>
        </p:txBody>
      </p:sp>
      <p:sp>
        <p:nvSpPr>
          <p:cNvPr id="15" name="TextBox 14"/>
          <p:cNvSpPr txBox="1"/>
          <p:nvPr/>
        </p:nvSpPr>
        <p:spPr>
          <a:xfrm>
            <a:off x="331516" y="1475324"/>
            <a:ext cx="3861252" cy="4462760"/>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000" dirty="0"/>
              <a:t>Program guidelines allow </a:t>
            </a:r>
          </a:p>
          <a:p>
            <a:pPr>
              <a:buClr>
                <a:schemeClr val="accent1"/>
              </a:buClr>
            </a:pPr>
            <a:r>
              <a:rPr lang="en-US" sz="2000" dirty="0"/>
              <a:t>maximum zone coverage of 640 acres</a:t>
            </a:r>
          </a:p>
          <a:p>
            <a:pPr>
              <a:buClr>
                <a:schemeClr val="accent1"/>
              </a:buClr>
            </a:pPr>
            <a:endParaRPr lang="en-US" sz="2000" dirty="0"/>
          </a:p>
          <a:p>
            <a:pPr marL="342900" indent="-342900">
              <a:buClr>
                <a:schemeClr val="accent1"/>
              </a:buClr>
              <a:buFont typeface="Arial" panose="020B0604020202020204" pitchFamily="34" charset="0"/>
              <a:buChar char="•"/>
            </a:pPr>
            <a:r>
              <a:rPr lang="en-US" sz="2000" dirty="0"/>
              <a:t>Current zone boundaries </a:t>
            </a:r>
          </a:p>
          <a:p>
            <a:pPr>
              <a:buClr>
                <a:schemeClr val="accent1"/>
              </a:buClr>
            </a:pPr>
            <a:r>
              <a:rPr lang="en-US" sz="2000" dirty="0"/>
              <a:t>encompass 594.3 acres</a:t>
            </a:r>
          </a:p>
          <a:p>
            <a:pPr>
              <a:buClr>
                <a:schemeClr val="accent1"/>
              </a:buClr>
            </a:pPr>
            <a:endParaRPr lang="en-US" sz="2000" dirty="0"/>
          </a:p>
          <a:p>
            <a:pPr marL="342900" indent="-342900">
              <a:buClr>
                <a:schemeClr val="accent1"/>
              </a:buClr>
              <a:buFont typeface="Arial" panose="020B0604020202020204" pitchFamily="34" charset="0"/>
              <a:buChar char="•"/>
            </a:pPr>
            <a:r>
              <a:rPr lang="en-US" sz="2000" dirty="0"/>
              <a:t>With the proposed deletions</a:t>
            </a:r>
          </a:p>
          <a:p>
            <a:pPr>
              <a:buClr>
                <a:schemeClr val="accent1"/>
              </a:buClr>
            </a:pPr>
            <a:r>
              <a:rPr lang="en-US" sz="2000" dirty="0"/>
              <a:t>and additions, total zone </a:t>
            </a:r>
          </a:p>
          <a:p>
            <a:pPr>
              <a:buClr>
                <a:schemeClr val="accent1"/>
              </a:buClr>
            </a:pPr>
            <a:r>
              <a:rPr lang="en-US" sz="2000" dirty="0"/>
              <a:t>acreage would increase to </a:t>
            </a:r>
          </a:p>
          <a:p>
            <a:pPr>
              <a:buClr>
                <a:schemeClr val="accent1"/>
              </a:buClr>
            </a:pPr>
            <a:r>
              <a:rPr lang="en-US" sz="2000" dirty="0"/>
              <a:t>608.6 acres</a:t>
            </a:r>
          </a:p>
          <a:p>
            <a:pPr>
              <a:buClr>
                <a:schemeClr val="accent1"/>
              </a:buClr>
            </a:pPr>
            <a:endParaRPr lang="en-US" sz="2000" dirty="0"/>
          </a:p>
          <a:p>
            <a:pPr>
              <a:buClr>
                <a:schemeClr val="accent1"/>
              </a:buClr>
            </a:pPr>
            <a:endParaRPr lang="en-US" sz="2200" dirty="0"/>
          </a:p>
          <a:p>
            <a:pPr>
              <a:buClr>
                <a:schemeClr val="accent1"/>
              </a:buClr>
            </a:pPr>
            <a:endParaRPr lang="en-US" sz="2200" dirty="0"/>
          </a:p>
        </p:txBody>
      </p:sp>
      <p:sp>
        <p:nvSpPr>
          <p:cNvPr id="5" name="Rectangle 1">
            <a:extLst>
              <a:ext uri="{FF2B5EF4-FFF2-40B4-BE49-F238E27FC236}">
                <a16:creationId xmlns:a16="http://schemas.microsoft.com/office/drawing/2014/main" id="{EACBDF76-C557-9CB1-4AAC-E8FC4C045F83}"/>
              </a:ext>
            </a:extLst>
          </p:cNvPr>
          <p:cNvSpPr>
            <a:spLocks noChangeArrowheads="1"/>
          </p:cNvSpPr>
          <p:nvPr/>
        </p:nvSpPr>
        <p:spPr bwMode="auto">
          <a:xfrm>
            <a:off x="30861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E986C37-1864-700D-C12B-E668DB93598B}"/>
              </a:ext>
            </a:extLst>
          </p:cNvPr>
          <p:cNvSpPr txBox="1"/>
          <p:nvPr/>
        </p:nvSpPr>
        <p:spPr>
          <a:xfrm>
            <a:off x="3810000" y="6312589"/>
            <a:ext cx="4399613" cy="577081"/>
          </a:xfrm>
          <a:prstGeom prst="rect">
            <a:avLst/>
          </a:prstGeom>
          <a:noFill/>
        </p:spPr>
        <p:txBody>
          <a:bodyPr wrap="square">
            <a:spAutoFit/>
          </a:bodyPr>
          <a:lstStyle/>
          <a:p>
            <a:pPr lvl="1">
              <a:buClr>
                <a:schemeClr val="accent1"/>
              </a:buClr>
            </a:pPr>
            <a:r>
              <a:rPr lang="en-US" sz="1050" dirty="0"/>
              <a:t>Interactive Map: </a:t>
            </a:r>
            <a:r>
              <a:rPr lang="en-US" sz="1050" dirty="0">
                <a:effectLst/>
                <a:latin typeface="Calibri" panose="020F0502020204030204" pitchFamily="34" charset="0"/>
                <a:ea typeface="Calibri" panose="020F0502020204030204" pitchFamily="34" charset="0"/>
                <a:hlinkClick r:id="rId3" tooltip="https://winchestercity.maps.arcgis.com/apps/dashboards/c4d7b5866c2a44dd9f765b0228c36563">
                  <a:extLst>
                    <a:ext uri="{A12FA001-AC4F-418D-AE19-62706E023703}">
                      <ahyp:hlinkClr xmlns:ahyp="http://schemas.microsoft.com/office/drawing/2018/hyperlinkcolor" val="tx"/>
                    </a:ext>
                  </a:extLst>
                </a:hlinkClick>
              </a:rPr>
              <a:t> </a:t>
            </a:r>
            <a:r>
              <a:rPr lang="en-US" sz="1050" u="sng" dirty="0">
                <a:solidFill>
                  <a:srgbClr val="26CBEC"/>
                </a:solidFill>
                <a:effectLst/>
                <a:latin typeface="Calibri" panose="020F0502020204030204" pitchFamily="34" charset="0"/>
                <a:ea typeface="Calibri" panose="020F0502020204030204" pitchFamily="34" charset="0"/>
              </a:rPr>
              <a:t>https://winchestercity.maps.arcgis.com/apps/dashboards/5fc3855dc3344a2ebee57d240d38feca</a:t>
            </a:r>
            <a:endParaRPr lang="en-US" sz="1050" dirty="0"/>
          </a:p>
        </p:txBody>
      </p:sp>
      <p:pic>
        <p:nvPicPr>
          <p:cNvPr id="6" name="Picture 5">
            <a:extLst>
              <a:ext uri="{FF2B5EF4-FFF2-40B4-BE49-F238E27FC236}">
                <a16:creationId xmlns:a16="http://schemas.microsoft.com/office/drawing/2014/main" id="{3BC0203D-7447-3A87-8D64-C35788AF5D05}"/>
              </a:ext>
            </a:extLst>
          </p:cNvPr>
          <p:cNvPicPr>
            <a:picLocks noChangeAspect="1"/>
          </p:cNvPicPr>
          <p:nvPr/>
        </p:nvPicPr>
        <p:blipFill>
          <a:blip r:embed="rId4"/>
          <a:stretch>
            <a:fillRect/>
          </a:stretch>
        </p:blipFill>
        <p:spPr>
          <a:xfrm>
            <a:off x="4572000" y="767517"/>
            <a:ext cx="3580556" cy="5478344"/>
          </a:xfrm>
          <a:prstGeom prst="rect">
            <a:avLst/>
          </a:prstGeom>
        </p:spPr>
      </p:pic>
      <p:pic>
        <p:nvPicPr>
          <p:cNvPr id="13" name="Picture 12">
            <a:extLst>
              <a:ext uri="{FF2B5EF4-FFF2-40B4-BE49-F238E27FC236}">
                <a16:creationId xmlns:a16="http://schemas.microsoft.com/office/drawing/2014/main" id="{0DD60BA0-D87D-6DEF-6B40-E984C20D78C1}"/>
              </a:ext>
            </a:extLst>
          </p:cNvPr>
          <p:cNvPicPr>
            <a:picLocks noChangeAspect="1"/>
          </p:cNvPicPr>
          <p:nvPr/>
        </p:nvPicPr>
        <p:blipFill>
          <a:blip r:embed="rId5"/>
          <a:stretch>
            <a:fillRect/>
          </a:stretch>
        </p:blipFill>
        <p:spPr>
          <a:xfrm>
            <a:off x="6324600" y="5071394"/>
            <a:ext cx="1827956" cy="1186872"/>
          </a:xfrm>
          <a:prstGeom prst="rect">
            <a:avLst/>
          </a:prstGeom>
        </p:spPr>
      </p:pic>
    </p:spTree>
    <p:extLst>
      <p:ext uri="{BB962C8B-B14F-4D97-AF65-F5344CB8AC3E}">
        <p14:creationId xmlns:p14="http://schemas.microsoft.com/office/powerpoint/2010/main" val="96243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3CB8B0D-65EA-9C4B-A76F-E37119509726}"/>
              </a:ext>
            </a:extLst>
          </p:cNvPr>
          <p:cNvSpPr>
            <a:spLocks noGrp="1"/>
          </p:cNvSpPr>
          <p:nvPr>
            <p:ph type="title"/>
          </p:nvPr>
        </p:nvSpPr>
        <p:spPr>
          <a:xfrm>
            <a:off x="283904" y="0"/>
            <a:ext cx="7772400" cy="594626"/>
          </a:xfrm>
        </p:spPr>
        <p:txBody>
          <a:bodyPr anchor="b">
            <a:normAutofit/>
          </a:bodyPr>
          <a:lstStyle/>
          <a:p>
            <a:r>
              <a:rPr lang="en-US" dirty="0"/>
              <a:t>Northern Zone Proposed Deletions</a:t>
            </a:r>
          </a:p>
        </p:txBody>
      </p:sp>
      <p:sp>
        <p:nvSpPr>
          <p:cNvPr id="4" name="Slide Number Placeholder 3">
            <a:extLst>
              <a:ext uri="{FF2B5EF4-FFF2-40B4-BE49-F238E27FC236}">
                <a16:creationId xmlns:a16="http://schemas.microsoft.com/office/drawing/2014/main" id="{8BBA4914-4E71-EAC9-3EE1-19C8529A5E8E}"/>
              </a:ext>
            </a:extLst>
          </p:cNvPr>
          <p:cNvSpPr>
            <a:spLocks noGrp="1"/>
          </p:cNvSpPr>
          <p:nvPr>
            <p:ph type="sldNum" sz="quarter" idx="11"/>
          </p:nvPr>
        </p:nvSpPr>
        <p:spPr>
          <a:xfrm>
            <a:off x="8531788" y="5648960"/>
            <a:ext cx="548640" cy="396240"/>
          </a:xfrm>
        </p:spPr>
        <p:txBody>
          <a:bodyPr anchor="ctr">
            <a:normAutofit/>
          </a:bodyPr>
          <a:lstStyle/>
          <a:p>
            <a:pPr>
              <a:spcAft>
                <a:spcPts val="600"/>
              </a:spcAft>
            </a:pPr>
            <a:fld id="{52264FF7-6BDA-495C-B979-6A893EEE8ABA}" type="slidenum">
              <a:rPr lang="en-US" smtClean="0"/>
              <a:pPr>
                <a:spcAft>
                  <a:spcPts val="600"/>
                </a:spcAft>
              </a:pPr>
              <a:t>6</a:t>
            </a:fld>
            <a:endParaRPr lang="en-US"/>
          </a:p>
        </p:txBody>
      </p:sp>
      <p:sp>
        <p:nvSpPr>
          <p:cNvPr id="11" name="Content Placeholder 3">
            <a:extLst>
              <a:ext uri="{FF2B5EF4-FFF2-40B4-BE49-F238E27FC236}">
                <a16:creationId xmlns:a16="http://schemas.microsoft.com/office/drawing/2014/main" id="{F7F7117B-19AB-0786-B8F7-F9A04120395F}"/>
              </a:ext>
            </a:extLst>
          </p:cNvPr>
          <p:cNvSpPr>
            <a:spLocks noGrp="1"/>
          </p:cNvSpPr>
          <p:nvPr>
            <p:ph type="body" sz="half" idx="2"/>
          </p:nvPr>
        </p:nvSpPr>
        <p:spPr>
          <a:xfrm>
            <a:off x="63572" y="4876800"/>
            <a:ext cx="8394628" cy="1831975"/>
          </a:xfrm>
        </p:spPr>
        <p:txBody>
          <a:bodyPr>
            <a:noAutofit/>
          </a:bodyPr>
          <a:lstStyle/>
          <a:p>
            <a:pPr marL="114300" indent="0">
              <a:buNone/>
            </a:pPr>
            <a:r>
              <a:rPr lang="en-US" sz="900" dirty="0"/>
              <a:t>703 Berryville Avenue; 707 Berryville Avenue; 711 Berryville Avenue; 715 Berryville Avenue; 719 Berryville Avenue; 723 Berryville Avenue; 727 Berryville Avenue; 731 Berryville Avenue; 735 Berryville Avenue; 739 Berryville Avenue; 743 Berryville Avenue; 747 Berryville Avenue; 803 Berryville Avenue; 807 Berryville Avenue; 811 Berryville Avenue; 815 Berryville Avenue; 819 Berryville Avenue; 823 Berryville Avenue; 827 Berryville Avenue; 831 Berryville Avenue; 835 Berryville Avenue; 839 Berryville Avenue; 903 Berryville Avenue; 907; Berryville Avenue; 911 Berryville Avenue; 915 Berryville Avenue; 919 Berryville Avenue; 923 Berryville Avenue; 927 Berryville Avenue; 929 Berryville Avenue; 943 Berryville Avenue; 428 Chestnut Street; 883 Fairmont Avenue; 704 Frederick Avenue; 708 Frederick Avenue; 712 Frederick Avenue; 716 Frederick Avenue; 720 Frederick Avenue; 724 Frederick Avenue; 732 Frederick Avenue; 736 Frederick Avenue; 740 Frederick Avenue; 744 Frederick Avenue; 808 Frederick Avenue; 812 Frederick Avenue; 816 Frederick Avenue; 820 Frederick Avenue; 824 Frederick Avenue; 828 Frederick Avenue; 832 Frederick Avenue; 836 Frederick Avenue; 501 N. Loudoun Street; 502 N. Loudoun Street; 504 N. Loudoun Street; 505 N. Loudoun Street; 506 N. Loudoun Street; 508 N. Loudoun Street; 510 N. Loudoun Street; 512 N. Loudoun Street; 513 N. Loudoun Street; 514 N. Loudoun Street; 515 N. Loudoun Street; 518 N. Loudoun Street; 520 N. Loudoun Street; 521 N. Loudoun Street; 522 N. Loudoun Street; 523 N. Loudoun Street; 526 N. Loudoun Street; 527 N. Loudoun Street; 528 N. Loudoun Street; 529 N. Loudoun Street; 531 N. Loudoun Street; 532 N. Loudoun Street; 536 N. Loudoun Street; 539 N. Loudoun Street; 540 N. Loudoun Street; 541 N. Loudoun Street; 545 N. Loudoun Street; 548 N. Loudoun Street; 550 N. Loudoun Street; 551 N. Loudoun Street; 552 N. Loudoun Street; 553 N. Loudoun Street; 555 N. Loudoun Street; 402 Maple Street; 406 Maple Street; 4 E. North Avenue; 6 E. North Avenue; 8 E. North Avenue; 16 W. North Avenue; 20 W. North Avenue; 513 Spruce Street</a:t>
            </a:r>
          </a:p>
        </p:txBody>
      </p:sp>
      <p:pic>
        <p:nvPicPr>
          <p:cNvPr id="19" name="Picture Placeholder 6">
            <a:extLst>
              <a:ext uri="{FF2B5EF4-FFF2-40B4-BE49-F238E27FC236}">
                <a16:creationId xmlns:a16="http://schemas.microsoft.com/office/drawing/2014/main" id="{F0B9B884-4B4B-6644-35ED-AF3CD5F78AFA}"/>
              </a:ext>
            </a:extLst>
          </p:cNvPr>
          <p:cNvPicPr>
            <a:picLocks noChangeAspect="1"/>
          </p:cNvPicPr>
          <p:nvPr/>
        </p:nvPicPr>
        <p:blipFill rotWithShape="1">
          <a:blip r:embed="rId2"/>
          <a:srcRect r="6259" b="-2"/>
          <a:stretch/>
        </p:blipFill>
        <p:spPr>
          <a:xfrm>
            <a:off x="2269238" y="584145"/>
            <a:ext cx="3983296" cy="4303136"/>
          </a:xfrm>
          <a:prstGeom prst="rect">
            <a:avLst/>
          </a:prstGeom>
          <a:noFill/>
        </p:spPr>
      </p:pic>
    </p:spTree>
    <p:extLst>
      <p:ext uri="{BB962C8B-B14F-4D97-AF65-F5344CB8AC3E}">
        <p14:creationId xmlns:p14="http://schemas.microsoft.com/office/powerpoint/2010/main" val="198200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05" y="398417"/>
            <a:ext cx="5791200" cy="792162"/>
          </a:xfrm>
        </p:spPr>
        <p:txBody>
          <a:bodyPr/>
          <a:lstStyle/>
          <a:p>
            <a:r>
              <a:rPr lang="en-US" sz="4000" dirty="0"/>
              <a:t>Northern Zone Proposed Deletions Cont’d.</a:t>
            </a:r>
          </a:p>
        </p:txBody>
      </p:sp>
      <p:sp>
        <p:nvSpPr>
          <p:cNvPr id="4" name="Slide Number Placeholder 3"/>
          <p:cNvSpPr>
            <a:spLocks noGrp="1"/>
          </p:cNvSpPr>
          <p:nvPr>
            <p:ph type="sldNum" sz="quarter" idx="12"/>
          </p:nvPr>
        </p:nvSpPr>
        <p:spPr/>
        <p:txBody>
          <a:bodyPr/>
          <a:lstStyle/>
          <a:p>
            <a:fld id="{52264FF7-6BDA-495C-B979-6A893EEE8ABA}" type="slidenum">
              <a:rPr lang="en-US" smtClean="0"/>
              <a:pPr/>
              <a:t>7</a:t>
            </a:fld>
            <a:endParaRPr lang="en-US" dirty="0"/>
          </a:p>
        </p:txBody>
      </p:sp>
      <p:sp>
        <p:nvSpPr>
          <p:cNvPr id="6" name="TextBox 5"/>
          <p:cNvSpPr txBox="1"/>
          <p:nvPr/>
        </p:nvSpPr>
        <p:spPr>
          <a:xfrm>
            <a:off x="19050" y="1600200"/>
            <a:ext cx="7239000" cy="1477328"/>
          </a:xfrm>
          <a:prstGeom prst="rect">
            <a:avLst/>
          </a:prstGeom>
          <a:noFill/>
        </p:spPr>
        <p:txBody>
          <a:bodyPr wrap="square" rtlCol="0">
            <a:spAutoFit/>
          </a:bodyPr>
          <a:lstStyle/>
          <a:p>
            <a:pPr>
              <a:buClr>
                <a:schemeClr val="accent1"/>
              </a:buClr>
            </a:pPr>
            <a:r>
              <a:rPr lang="en-US" dirty="0"/>
              <a:t>Total proposed deletion: 23.42 acres</a:t>
            </a:r>
          </a:p>
          <a:p>
            <a:pPr>
              <a:buClr>
                <a:schemeClr val="accent1"/>
              </a:buClr>
            </a:pPr>
            <a:endParaRPr lang="en-US" dirty="0"/>
          </a:p>
          <a:p>
            <a:pPr>
              <a:buClr>
                <a:schemeClr val="accent1"/>
              </a:buClr>
            </a:pPr>
            <a:r>
              <a:rPr lang="en-US" dirty="0"/>
              <a:t>Properties proposed for deletion are outlined in </a:t>
            </a:r>
            <a:r>
              <a:rPr lang="en-US" dirty="0">
                <a:solidFill>
                  <a:srgbClr val="0070C0"/>
                </a:solidFill>
              </a:rPr>
              <a:t>blue</a:t>
            </a:r>
          </a:p>
          <a:p>
            <a:pPr>
              <a:buClr>
                <a:schemeClr val="accent1"/>
              </a:buClr>
            </a:pPr>
            <a:endParaRPr lang="en-US" dirty="0">
              <a:solidFill>
                <a:srgbClr val="0070C0"/>
              </a:solidFill>
            </a:endParaRPr>
          </a:p>
          <a:p>
            <a:pPr>
              <a:buClr>
                <a:schemeClr val="accent1"/>
              </a:buClr>
            </a:pPr>
            <a:endParaRPr lang="en-US" dirty="0"/>
          </a:p>
        </p:txBody>
      </p:sp>
      <p:sp>
        <p:nvSpPr>
          <p:cNvPr id="18" name="TextBox 17">
            <a:extLst>
              <a:ext uri="{FF2B5EF4-FFF2-40B4-BE49-F238E27FC236}">
                <a16:creationId xmlns:a16="http://schemas.microsoft.com/office/drawing/2014/main" id="{78CF62C7-C785-4D63-BEC0-4AFEBCAB40DC}"/>
              </a:ext>
            </a:extLst>
          </p:cNvPr>
          <p:cNvSpPr txBox="1"/>
          <p:nvPr/>
        </p:nvSpPr>
        <p:spPr>
          <a:xfrm>
            <a:off x="254843" y="3887323"/>
            <a:ext cx="2705558" cy="369332"/>
          </a:xfrm>
          <a:prstGeom prst="rect">
            <a:avLst/>
          </a:prstGeom>
          <a:noFill/>
        </p:spPr>
        <p:txBody>
          <a:bodyPr wrap="square" rtlCol="0">
            <a:spAutoFit/>
          </a:bodyPr>
          <a:lstStyle/>
          <a:p>
            <a:pPr>
              <a:buClr>
                <a:schemeClr val="accent1"/>
              </a:buClr>
            </a:pPr>
            <a:r>
              <a:rPr lang="en-US" dirty="0"/>
              <a:t>Zone: M-1  .26 Acres </a:t>
            </a:r>
          </a:p>
        </p:txBody>
      </p:sp>
      <p:sp>
        <p:nvSpPr>
          <p:cNvPr id="19" name="TextBox 18">
            <a:extLst>
              <a:ext uri="{FF2B5EF4-FFF2-40B4-BE49-F238E27FC236}">
                <a16:creationId xmlns:a16="http://schemas.microsoft.com/office/drawing/2014/main" id="{3D087DF9-5308-15CA-29CD-8F25DA029308}"/>
              </a:ext>
            </a:extLst>
          </p:cNvPr>
          <p:cNvSpPr txBox="1"/>
          <p:nvPr/>
        </p:nvSpPr>
        <p:spPr>
          <a:xfrm>
            <a:off x="3339666" y="3134143"/>
            <a:ext cx="2814014" cy="369332"/>
          </a:xfrm>
          <a:prstGeom prst="rect">
            <a:avLst/>
          </a:prstGeom>
          <a:noFill/>
        </p:spPr>
        <p:txBody>
          <a:bodyPr wrap="square" rtlCol="0">
            <a:spAutoFit/>
          </a:bodyPr>
          <a:lstStyle/>
          <a:p>
            <a:pPr>
              <a:buClr>
                <a:schemeClr val="accent1"/>
              </a:buClr>
            </a:pPr>
            <a:r>
              <a:rPr lang="en-US" dirty="0"/>
              <a:t>Zone: HR-1  10.37 Acres </a:t>
            </a:r>
          </a:p>
        </p:txBody>
      </p:sp>
      <p:sp>
        <p:nvSpPr>
          <p:cNvPr id="20" name="TextBox 19">
            <a:extLst>
              <a:ext uri="{FF2B5EF4-FFF2-40B4-BE49-F238E27FC236}">
                <a16:creationId xmlns:a16="http://schemas.microsoft.com/office/drawing/2014/main" id="{ACE1310D-79A2-CD9E-5C00-7F003D2DB2D3}"/>
              </a:ext>
            </a:extLst>
          </p:cNvPr>
          <p:cNvSpPr txBox="1"/>
          <p:nvPr/>
        </p:nvSpPr>
        <p:spPr>
          <a:xfrm>
            <a:off x="6796328" y="220619"/>
            <a:ext cx="1640431" cy="646331"/>
          </a:xfrm>
          <a:prstGeom prst="rect">
            <a:avLst/>
          </a:prstGeom>
          <a:noFill/>
        </p:spPr>
        <p:txBody>
          <a:bodyPr wrap="square" rtlCol="0">
            <a:spAutoFit/>
          </a:bodyPr>
          <a:lstStyle/>
          <a:p>
            <a:pPr>
              <a:buClr>
                <a:schemeClr val="accent1"/>
              </a:buClr>
            </a:pPr>
            <a:r>
              <a:rPr lang="en-US" dirty="0"/>
              <a:t>Zone: MR  12.79 Acres </a:t>
            </a:r>
          </a:p>
        </p:txBody>
      </p:sp>
      <p:pic>
        <p:nvPicPr>
          <p:cNvPr id="15" name="Picture 14">
            <a:extLst>
              <a:ext uri="{FF2B5EF4-FFF2-40B4-BE49-F238E27FC236}">
                <a16:creationId xmlns:a16="http://schemas.microsoft.com/office/drawing/2014/main" id="{DEFB78A1-EC49-D032-6A83-F7844749C95E}"/>
              </a:ext>
            </a:extLst>
          </p:cNvPr>
          <p:cNvPicPr>
            <a:picLocks noChangeAspect="1"/>
          </p:cNvPicPr>
          <p:nvPr/>
        </p:nvPicPr>
        <p:blipFill>
          <a:blip r:embed="rId3"/>
          <a:stretch>
            <a:fillRect/>
          </a:stretch>
        </p:blipFill>
        <p:spPr>
          <a:xfrm rot="5400000">
            <a:off x="4422193" y="2899343"/>
            <a:ext cx="6057900" cy="1819275"/>
          </a:xfrm>
          <a:prstGeom prst="rect">
            <a:avLst/>
          </a:prstGeom>
        </p:spPr>
      </p:pic>
      <p:pic>
        <p:nvPicPr>
          <p:cNvPr id="12" name="Picture 11">
            <a:extLst>
              <a:ext uri="{FF2B5EF4-FFF2-40B4-BE49-F238E27FC236}">
                <a16:creationId xmlns:a16="http://schemas.microsoft.com/office/drawing/2014/main" id="{6CA5C788-33B9-4188-C8D4-AB49C744A003}"/>
              </a:ext>
            </a:extLst>
          </p:cNvPr>
          <p:cNvPicPr>
            <a:picLocks noChangeAspect="1"/>
          </p:cNvPicPr>
          <p:nvPr/>
        </p:nvPicPr>
        <p:blipFill>
          <a:blip r:embed="rId4"/>
          <a:stretch>
            <a:fillRect/>
          </a:stretch>
        </p:blipFill>
        <p:spPr>
          <a:xfrm>
            <a:off x="3471357" y="3429000"/>
            <a:ext cx="2427500" cy="3408308"/>
          </a:xfrm>
          <a:prstGeom prst="rect">
            <a:avLst/>
          </a:prstGeom>
        </p:spPr>
      </p:pic>
      <p:pic>
        <p:nvPicPr>
          <p:cNvPr id="10" name="Picture 9">
            <a:extLst>
              <a:ext uri="{FF2B5EF4-FFF2-40B4-BE49-F238E27FC236}">
                <a16:creationId xmlns:a16="http://schemas.microsoft.com/office/drawing/2014/main" id="{C33B6D76-82C6-0E20-B671-AE00411C0BF2}"/>
              </a:ext>
            </a:extLst>
          </p:cNvPr>
          <p:cNvPicPr>
            <a:picLocks noChangeAspect="1"/>
          </p:cNvPicPr>
          <p:nvPr/>
        </p:nvPicPr>
        <p:blipFill>
          <a:blip r:embed="rId5"/>
          <a:stretch>
            <a:fillRect/>
          </a:stretch>
        </p:blipFill>
        <p:spPr>
          <a:xfrm>
            <a:off x="104560" y="4256655"/>
            <a:ext cx="2724150" cy="2581275"/>
          </a:xfrm>
          <a:prstGeom prst="rect">
            <a:avLst/>
          </a:prstGeom>
        </p:spPr>
      </p:pic>
    </p:spTree>
    <p:extLst>
      <p:ext uri="{BB962C8B-B14F-4D97-AF65-F5344CB8AC3E}">
        <p14:creationId xmlns:p14="http://schemas.microsoft.com/office/powerpoint/2010/main" val="332426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594360"/>
          </a:xfrm>
        </p:spPr>
        <p:txBody>
          <a:bodyPr anchor="b">
            <a:normAutofit/>
          </a:bodyPr>
          <a:lstStyle/>
          <a:p>
            <a:r>
              <a:rPr lang="en-US" dirty="0"/>
              <a:t>Northern Zone Proposed Additions</a:t>
            </a:r>
          </a:p>
        </p:txBody>
      </p:sp>
      <p:sp>
        <p:nvSpPr>
          <p:cNvPr id="9" name="Text Placeholder 2">
            <a:extLst>
              <a:ext uri="{FF2B5EF4-FFF2-40B4-BE49-F238E27FC236}">
                <a16:creationId xmlns:a16="http://schemas.microsoft.com/office/drawing/2014/main" id="{870139EB-6D04-C9F3-F88B-3DE0D68386F6}"/>
              </a:ext>
            </a:extLst>
          </p:cNvPr>
          <p:cNvSpPr>
            <a:spLocks noGrp="1"/>
          </p:cNvSpPr>
          <p:nvPr>
            <p:ph type="body" sz="half" idx="2"/>
          </p:nvPr>
        </p:nvSpPr>
        <p:spPr>
          <a:xfrm>
            <a:off x="381000" y="5648960"/>
            <a:ext cx="7772401" cy="609600"/>
          </a:xfrm>
        </p:spPr>
        <p:txBody>
          <a:bodyPr/>
          <a:lstStyle/>
          <a:p>
            <a:r>
              <a:rPr lang="en-US" sz="1600" dirty="0">
                <a:effectLst/>
                <a:ea typeface="Calibri" panose="020F0502020204030204" pitchFamily="34" charset="0"/>
              </a:rPr>
              <a:t>801 Fairmont Avenue; 871 Fairmont Avenue</a:t>
            </a:r>
            <a:endParaRPr lang="en-US" dirty="0"/>
          </a:p>
        </p:txBody>
      </p:sp>
      <p:sp>
        <p:nvSpPr>
          <p:cNvPr id="3" name="Slide Number Placeholder 2"/>
          <p:cNvSpPr>
            <a:spLocks noGrp="1"/>
          </p:cNvSpPr>
          <p:nvPr>
            <p:ph type="sldNum" sz="quarter" idx="12"/>
          </p:nvPr>
        </p:nvSpPr>
        <p:spPr>
          <a:xfrm>
            <a:off x="8531788" y="5648960"/>
            <a:ext cx="548640" cy="396240"/>
          </a:xfrm>
        </p:spPr>
        <p:txBody>
          <a:bodyPr anchor="ctr">
            <a:normAutofit/>
          </a:bodyPr>
          <a:lstStyle/>
          <a:p>
            <a:pPr>
              <a:spcAft>
                <a:spcPts val="600"/>
              </a:spcAft>
            </a:pPr>
            <a:fld id="{52264FF7-6BDA-495C-B979-6A893EEE8ABA}" type="slidenum">
              <a:rPr lang="en-US" smtClean="0"/>
              <a:pPr>
                <a:spcAft>
                  <a:spcPts val="600"/>
                </a:spcAft>
              </a:pPr>
              <a:t>8</a:t>
            </a:fld>
            <a:endParaRPr lang="en-US"/>
          </a:p>
        </p:txBody>
      </p:sp>
      <p:pic>
        <p:nvPicPr>
          <p:cNvPr id="11" name="Picture 10">
            <a:extLst>
              <a:ext uri="{FF2B5EF4-FFF2-40B4-BE49-F238E27FC236}">
                <a16:creationId xmlns:a16="http://schemas.microsoft.com/office/drawing/2014/main" id="{6114367B-9198-40EE-3FF9-7EFC22E4D217}"/>
              </a:ext>
            </a:extLst>
          </p:cNvPr>
          <p:cNvPicPr>
            <a:picLocks noChangeAspect="1"/>
          </p:cNvPicPr>
          <p:nvPr/>
        </p:nvPicPr>
        <p:blipFill>
          <a:blip r:embed="rId3"/>
          <a:stretch>
            <a:fillRect/>
          </a:stretch>
        </p:blipFill>
        <p:spPr>
          <a:xfrm>
            <a:off x="1371600" y="685800"/>
            <a:ext cx="5525026" cy="4632008"/>
          </a:xfrm>
          <a:prstGeom prst="rect">
            <a:avLst/>
          </a:prstGeom>
        </p:spPr>
      </p:pic>
    </p:spTree>
    <p:extLst>
      <p:ext uri="{BB962C8B-B14F-4D97-AF65-F5344CB8AC3E}">
        <p14:creationId xmlns:p14="http://schemas.microsoft.com/office/powerpoint/2010/main" val="251807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Northern Zone Additions Cont’d.</a:t>
            </a:r>
          </a:p>
        </p:txBody>
      </p:sp>
      <p:sp>
        <p:nvSpPr>
          <p:cNvPr id="3" name="Slide Number Placeholder 2"/>
          <p:cNvSpPr>
            <a:spLocks noGrp="1"/>
          </p:cNvSpPr>
          <p:nvPr>
            <p:ph type="sldNum" sz="quarter" idx="12"/>
          </p:nvPr>
        </p:nvSpPr>
        <p:spPr/>
        <p:txBody>
          <a:bodyPr/>
          <a:lstStyle/>
          <a:p>
            <a:fld id="{52264FF7-6BDA-495C-B979-6A893EEE8ABA}" type="slidenum">
              <a:rPr lang="en-US" smtClean="0"/>
              <a:pPr/>
              <a:t>9</a:t>
            </a:fld>
            <a:endParaRPr lang="en-US" dirty="0"/>
          </a:p>
        </p:txBody>
      </p:sp>
      <p:sp>
        <p:nvSpPr>
          <p:cNvPr id="8" name="TextBox 7"/>
          <p:cNvSpPr txBox="1"/>
          <p:nvPr/>
        </p:nvSpPr>
        <p:spPr>
          <a:xfrm>
            <a:off x="304800" y="1436688"/>
            <a:ext cx="496562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Total proposed addition: 10.43 acres</a:t>
            </a: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Properties proposed for addition are </a:t>
            </a: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outlined in </a:t>
            </a:r>
            <a:r>
              <a:rPr kumimoji="0" lang="en-US" sz="1800" b="0" i="0" u="none" strike="noStrike" kern="1200" cap="none" spc="0" normalizeH="0" baseline="0" noProof="0" dirty="0">
                <a:ln>
                  <a:noFill/>
                </a:ln>
                <a:solidFill>
                  <a:srgbClr val="FF0000"/>
                </a:solidFill>
                <a:effectLst/>
                <a:uLnTx/>
                <a:uFillTx/>
                <a:latin typeface="Arial"/>
                <a:ea typeface="+mn-ea"/>
                <a:cs typeface="+mn-cs"/>
              </a:rPr>
              <a:t>red</a:t>
            </a: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endParaRPr kumimoji="0" lang="en-US" sz="18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98C723"/>
              </a:buClr>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Zone: M-1</a:t>
            </a:r>
          </a:p>
        </p:txBody>
      </p:sp>
      <p:pic>
        <p:nvPicPr>
          <p:cNvPr id="6" name="Picture 5">
            <a:extLst>
              <a:ext uri="{FF2B5EF4-FFF2-40B4-BE49-F238E27FC236}">
                <a16:creationId xmlns:a16="http://schemas.microsoft.com/office/drawing/2014/main" id="{85F2009A-70A6-C237-5EB2-D36C4C1A6177}"/>
              </a:ext>
            </a:extLst>
          </p:cNvPr>
          <p:cNvPicPr>
            <a:picLocks noChangeAspect="1"/>
          </p:cNvPicPr>
          <p:nvPr/>
        </p:nvPicPr>
        <p:blipFill>
          <a:blip r:embed="rId2"/>
          <a:stretch>
            <a:fillRect/>
          </a:stretch>
        </p:blipFill>
        <p:spPr>
          <a:xfrm>
            <a:off x="4191000" y="2399632"/>
            <a:ext cx="4191000" cy="4458368"/>
          </a:xfrm>
          <a:prstGeom prst="rect">
            <a:avLst/>
          </a:prstGeom>
        </p:spPr>
      </p:pic>
    </p:spTree>
    <p:extLst>
      <p:ext uri="{BB962C8B-B14F-4D97-AF65-F5344CB8AC3E}">
        <p14:creationId xmlns:p14="http://schemas.microsoft.com/office/powerpoint/2010/main" val="23534992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19581</TotalTime>
  <Words>2572</Words>
  <Application>Microsoft Office PowerPoint</Application>
  <PresentationFormat>On-screen Show (4:3)</PresentationFormat>
  <Paragraphs>318</Paragraphs>
  <Slides>22</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Office Theme</vt:lpstr>
      <vt:lpstr>1_Adjacency</vt:lpstr>
      <vt:lpstr>Proposed Enterprise Zone Boundary &amp; Incentive Amendments </vt:lpstr>
      <vt:lpstr>Program Overview</vt:lpstr>
      <vt:lpstr>Winchester’s VEZ History</vt:lpstr>
      <vt:lpstr>Amendment Application Process</vt:lpstr>
      <vt:lpstr>Boundary Amendments</vt:lpstr>
      <vt:lpstr>Northern Zone Proposed Deletions</vt:lpstr>
      <vt:lpstr>Northern Zone Proposed Deletions Cont’d.</vt:lpstr>
      <vt:lpstr>Northern Zone Proposed Additions</vt:lpstr>
      <vt:lpstr>Northern Zone Additions Cont’d.</vt:lpstr>
      <vt:lpstr>Southern Zone Proposed Deletions</vt:lpstr>
      <vt:lpstr>Southern Zone Deletions Cont’d. </vt:lpstr>
      <vt:lpstr>Southern Zone Proposed Additions</vt:lpstr>
      <vt:lpstr>Southern Zone Additions Cont’d.</vt:lpstr>
      <vt:lpstr>Incentive Amendments</vt:lpstr>
      <vt:lpstr>Incentive Amendments Ordinance</vt:lpstr>
      <vt:lpstr>Loan Amendments Suggestions </vt:lpstr>
      <vt:lpstr>Grants Amendments Suggestions </vt:lpstr>
      <vt:lpstr>Tax Abatements Amendments Suggestions </vt:lpstr>
      <vt:lpstr>Deletion Suggestions </vt:lpstr>
      <vt:lpstr>Deletion Suggestions Cont’d </vt:lpstr>
      <vt:lpstr>Additional Notes</vt:lpstr>
      <vt:lpstr>Questions or Comments?</vt:lpstr>
    </vt:vector>
  </TitlesOfParts>
  <Company>City of Winchester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Agency Funding Discussion</dc:title>
  <dc:creator>Tyler Schenck</dc:creator>
  <cp:lastModifiedBy>Vanessa Santiago</cp:lastModifiedBy>
  <cp:revision>453</cp:revision>
  <cp:lastPrinted>2022-08-11T12:55:41Z</cp:lastPrinted>
  <dcterms:created xsi:type="dcterms:W3CDTF">2016-12-12T20:11:03Z</dcterms:created>
  <dcterms:modified xsi:type="dcterms:W3CDTF">2023-09-19T20:37:46Z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1304869</vt:lpwstr>
  </property>
  <property fmtid="{D5CDD505-2E9C-101B-9397-08002B2CF9AE}" pid="3" name="NXPowerLiteSettings">
    <vt:lpwstr>C74006B004C800</vt:lpwstr>
  </property>
  <property fmtid="{D5CDD505-2E9C-101B-9397-08002B2CF9AE}" pid="4" name="NXPowerLiteVersion">
    <vt:lpwstr>S7.1.17</vt:lpwstr>
  </property>
</Properties>
</file>